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4" r:id="rId20"/>
    <p:sldId id="301" r:id="rId21"/>
    <p:sldId id="305" r:id="rId22"/>
    <p:sldId id="302" r:id="rId23"/>
    <p:sldId id="320" r:id="rId24"/>
    <p:sldId id="303" r:id="rId25"/>
    <p:sldId id="319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7" r:id="rId36"/>
    <p:sldId id="321" r:id="rId37"/>
    <p:sldId id="318" r:id="rId38"/>
    <p:sldId id="322" r:id="rId39"/>
    <p:sldId id="258" r:id="rId40"/>
    <p:sldId id="257" r:id="rId41"/>
    <p:sldId id="259" r:id="rId42"/>
    <p:sldId id="269" r:id="rId43"/>
    <p:sldId id="266" r:id="rId44"/>
    <p:sldId id="270" r:id="rId45"/>
    <p:sldId id="267" r:id="rId46"/>
    <p:sldId id="260" r:id="rId47"/>
    <p:sldId id="261" r:id="rId48"/>
    <p:sldId id="268" r:id="rId49"/>
    <p:sldId id="262" r:id="rId50"/>
    <p:sldId id="263" r:id="rId51"/>
    <p:sldId id="271" r:id="rId52"/>
    <p:sldId id="265" r:id="rId53"/>
    <p:sldId id="272" r:id="rId54"/>
    <p:sldId id="273" r:id="rId55"/>
    <p:sldId id="274" r:id="rId56"/>
    <p:sldId id="275" r:id="rId57"/>
    <p:sldId id="276" r:id="rId58"/>
    <p:sldId id="277" r:id="rId59"/>
    <p:sldId id="278" r:id="rId60"/>
    <p:sldId id="279" r:id="rId61"/>
    <p:sldId id="280" r:id="rId62"/>
    <p:sldId id="281" r:id="rId63"/>
    <p:sldId id="282" r:id="rId64"/>
    <p:sldId id="28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66"/>
    <a:srgbClr val="00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43A8C-0841-4A2F-ADC6-266CA7099AD1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9D945-E2B8-43EE-BF95-BA3BEF6D5C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D945-E2B8-43EE-BF95-BA3BEF6D5C9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D945-E2B8-43EE-BF95-BA3BEF6D5C9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D945-E2B8-43EE-BF95-BA3BEF6D5C9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D945-E2B8-43EE-BF95-BA3BEF6D5C9A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D945-E2B8-43EE-BF95-BA3BEF6D5C9A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ED614-A614-4A80-969C-6F5583C23C28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7FC06-4B0B-4325-A25E-0B39EBE116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50000"/>
        </a:lnSpc>
        <a:spcBef>
          <a:spcPts val="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lnSpc>
          <a:spcPct val="150000"/>
        </a:lnSpc>
        <a:spcBef>
          <a:spcPts val="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recedence-graph-for-testing-Conflict-Serializability-in-dbms/" TargetMode="External"/><Relationship Id="rId2" Type="http://schemas.openxmlformats.org/officeDocument/2006/relationships/hyperlink" Target="https://www.geeksforgeeks.org/conflict-serializability-in-dbms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geeksforgeeks.org/dbms-concurrency-control-protocols-lock-based-protocol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Concurrency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Lock-based protocol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0"/>
            <a:ext cx="755332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2985"/>
          <a:stretch>
            <a:fillRect/>
          </a:stretch>
        </p:blipFill>
        <p:spPr bwMode="auto">
          <a:xfrm>
            <a:off x="152400" y="3800475"/>
            <a:ext cx="74295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3733800"/>
            <a:ext cx="6781800" cy="1143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700" b="1" dirty="0">
                <a:solidFill>
                  <a:srgbClr val="0000FF"/>
                </a:solidFill>
              </a:rPr>
              <a:t>Ensuring consistency for an individual transaction is the responsibility of the app/ programmer through integrity constraint</a:t>
            </a:r>
            <a:endParaRPr lang="en-US" sz="1700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19812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C00000"/>
                </a:solidFill>
              </a:rPr>
              <a:t>Example: Failure during A -&gt; B</a:t>
            </a:r>
            <a:endParaRPr lang="en-US" b="1" i="1" dirty="0">
              <a:solidFill>
                <a:srgbClr val="C00000"/>
              </a:solidFill>
            </a:endParaRPr>
          </a:p>
          <a:p>
            <a:r>
              <a:rPr lang="en-IN" b="1" i="1" dirty="0">
                <a:solidFill>
                  <a:srgbClr val="C00000"/>
                </a:solidFill>
              </a:rPr>
              <a:t>  </a:t>
            </a:r>
            <a:endParaRPr lang="en-US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934200" cy="276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 l="2151" r="3226" b="7959"/>
          <a:stretch>
            <a:fillRect/>
          </a:stretch>
        </p:blipFill>
        <p:spPr bwMode="auto">
          <a:xfrm>
            <a:off x="304800" y="5095586"/>
            <a:ext cx="6705600" cy="1762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2743200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00FF"/>
                </a:solidFill>
              </a:rPr>
              <a:t>Example :</a:t>
            </a:r>
          </a:p>
          <a:p>
            <a:r>
              <a:rPr lang="en-IN" b="1" dirty="0">
                <a:solidFill>
                  <a:srgbClr val="0000FF"/>
                </a:solidFill>
              </a:rPr>
              <a:t>T1 : transferring fund 500 from A to B account.</a:t>
            </a:r>
          </a:p>
          <a:p>
            <a:r>
              <a:rPr lang="en-IN" b="1" dirty="0">
                <a:solidFill>
                  <a:srgbClr val="0000FF"/>
                </a:solidFill>
              </a:rPr>
              <a:t>Deducting 500 from A, adding 500 to B.</a:t>
            </a:r>
          </a:p>
          <a:p>
            <a:r>
              <a:rPr lang="en-IN" b="1" dirty="0">
                <a:solidFill>
                  <a:srgbClr val="0000FF"/>
                </a:solidFill>
              </a:rPr>
              <a:t>T2: Reading A and B for amount to be known</a:t>
            </a:r>
          </a:p>
          <a:p>
            <a:r>
              <a:rPr lang="en-IN" b="1" dirty="0">
                <a:solidFill>
                  <a:srgbClr val="0000FF"/>
                </a:solidFill>
              </a:rPr>
              <a:t>Have to isolate T1 from T2 for successful completion of the transferring amount and reading the amount status from both the account.</a:t>
            </a:r>
          </a:p>
          <a:p>
            <a:r>
              <a:rPr lang="en-IN" b="1" dirty="0">
                <a:solidFill>
                  <a:srgbClr val="0000FF"/>
                </a:solidFill>
              </a:rPr>
              <a:t>T1 need to be completed first and then T2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7000" y="4876800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b="1" dirty="0">
                <a:solidFill>
                  <a:srgbClr val="C00000"/>
                </a:solidFill>
              </a:rPr>
              <a:t>Updates carried out by the transaction have been written to disk before trans/. Completed.</a:t>
            </a:r>
          </a:p>
          <a:p>
            <a:pPr>
              <a:buFont typeface="Arial" pitchFamily="34" charset="0"/>
              <a:buChar char="•"/>
            </a:pPr>
            <a:r>
              <a:rPr lang="en-IN" b="1" dirty="0">
                <a:solidFill>
                  <a:srgbClr val="C00000"/>
                </a:solidFill>
              </a:rPr>
              <a:t>Info/ about the update need to written to disk.(useful when restarted after failure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229600" cy="914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IN" b="1" dirty="0"/>
              <a:t>Not in all cases your applications needs standards of transaction</a:t>
            </a:r>
            <a:endParaRPr 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47800"/>
            <a:ext cx="790533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2018" t="14286"/>
          <a:stretch>
            <a:fillRect/>
          </a:stretch>
        </p:blipFill>
        <p:spPr bwMode="auto">
          <a:xfrm>
            <a:off x="0" y="0"/>
            <a:ext cx="752861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t="15233"/>
          <a:stretch>
            <a:fillRect/>
          </a:stretch>
        </p:blipFill>
        <p:spPr bwMode="auto">
          <a:xfrm>
            <a:off x="0" y="2286000"/>
            <a:ext cx="6553200" cy="212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4495800"/>
            <a:ext cx="89916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IN" sz="17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but</a:t>
            </a:r>
            <a:r>
              <a:rPr kumimoji="0" lang="en-IN" sz="17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this cannot be true in all cases.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700" b="1" noProof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Eg</a:t>
            </a:r>
            <a:r>
              <a:rPr lang="en-IN" sz="1700" b="1" noProof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Admin, user and product entity.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17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If</a:t>
            </a:r>
            <a:r>
              <a:rPr kumimoji="0" lang="en-IN" sz="1700" b="1" i="0" u="none" strike="noStrike" kern="1200" cap="none" spc="0" normalizeH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admin tells </a:t>
            </a:r>
            <a:r>
              <a:rPr kumimoji="0" lang="en-IN" sz="1700" b="1" i="0" u="none" strike="noStrike" kern="1200" cap="none" spc="0" normalizeH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after 12’clock 30% discoun</a:t>
            </a:r>
            <a:r>
              <a:rPr lang="en-IN" sz="17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IN" sz="1700" b="1" dirty="0">
                <a:latin typeface="Times New Roman" pitchFamily="18" charset="0"/>
                <a:cs typeface="Times New Roman" pitchFamily="18" charset="0"/>
              </a:rPr>
              <a:t>on the particular product will be updated. So user will be accessing the products to know the discount and buy the product.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N" sz="1700" b="1" dirty="0">
                <a:latin typeface="Times New Roman" pitchFamily="18" charset="0"/>
                <a:cs typeface="Times New Roman" pitchFamily="18" charset="0"/>
              </a:rPr>
              <a:t>so here it is of single update but any way needs to follow the </a:t>
            </a:r>
            <a:r>
              <a:rPr lang="en-IN" sz="1700" b="1" dirty="0" err="1">
                <a:latin typeface="Times New Roman" pitchFamily="18" charset="0"/>
                <a:cs typeface="Times New Roman" pitchFamily="18" charset="0"/>
              </a:rPr>
              <a:t>stds</a:t>
            </a:r>
            <a:r>
              <a:rPr lang="en-IN" sz="1700" b="1" dirty="0">
                <a:latin typeface="Times New Roman" pitchFamily="18" charset="0"/>
                <a:cs typeface="Times New Roman" pitchFamily="18" charset="0"/>
              </a:rPr>
              <a:t> of trans/ for consistent information to the user.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057775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04800" y="2133600"/>
            <a:ext cx="868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  <a:t>Example:</a:t>
            </a:r>
            <a:endParaRPr lang="en-US" dirty="0">
              <a:solidFill>
                <a:srgbClr val="273239"/>
              </a:solidFill>
              <a:latin typeface="Consolas" pitchFamily="49" charset="0"/>
              <a:cs typeface="Arial" pitchFamily="34" charset="0"/>
            </a:endParaRPr>
          </a:p>
          <a:p>
            <a:r>
              <a:rPr lang="en-US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  <a:t>1.Read(A)  -- 500 		// Accessed from RAM.</a:t>
            </a:r>
            <a:br>
              <a:rPr lang="en-US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</a:br>
            <a:r>
              <a:rPr lang="en-US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  <a:t>2.A = A-50 			// Deducting 50₹ from A.</a:t>
            </a:r>
            <a:br>
              <a:rPr lang="en-US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</a:br>
            <a:r>
              <a:rPr lang="en-US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  <a:t>3.Write(A)  --450 		// Updated in RAM.</a:t>
            </a:r>
            <a:br>
              <a:rPr lang="en-US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</a:br>
            <a:r>
              <a:rPr lang="en-US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  <a:t>4.Read(B)  -- 800 		// Accessed from RAM.</a:t>
            </a:r>
            <a:br>
              <a:rPr lang="en-US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</a:br>
            <a:r>
              <a:rPr lang="en-US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  <a:t>5.B=B+50 			// 50₹ is added to B's Account.</a:t>
            </a:r>
            <a:br>
              <a:rPr lang="en-US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</a:br>
            <a:r>
              <a:rPr lang="en-US" dirty="0">
                <a:solidFill>
                  <a:srgbClr val="273239"/>
                </a:solidFill>
                <a:latin typeface="Consolas" pitchFamily="49" charset="0"/>
                <a:cs typeface="Arial" pitchFamily="34" charset="0"/>
              </a:rPr>
              <a:t>6.Write(B)  --850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48200" y="3962400"/>
            <a:ext cx="449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For example:</a:t>
            </a:r>
            <a:r>
              <a:rPr lang="en-US" dirty="0"/>
              <a:t> If in the above transaction, the debit transaction fails after executing operation 2 then A's value will remain 500 in the database which is not acceptable by the bank.</a:t>
            </a:r>
          </a:p>
          <a:p>
            <a:r>
              <a:rPr lang="en-US" dirty="0"/>
              <a:t>To solve this problem, we have two important operations:</a:t>
            </a:r>
          </a:p>
          <a:p>
            <a:r>
              <a:rPr lang="en-US" b="1" dirty="0"/>
              <a:t>Commit:</a:t>
            </a:r>
            <a:r>
              <a:rPr lang="en-US" dirty="0"/>
              <a:t> It is used to save the work done permanently.</a:t>
            </a:r>
          </a:p>
          <a:p>
            <a:r>
              <a:rPr lang="en-US" b="1" dirty="0"/>
              <a:t>Rollback:</a:t>
            </a:r>
            <a:r>
              <a:rPr lang="en-US" dirty="0"/>
              <a:t> It is used to undo the work done.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" y="4495800"/>
            <a:ext cx="4572000" cy="21268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Read(X):</a:t>
            </a:r>
            <a:r>
              <a:rPr lang="en-US" dirty="0"/>
              <a:t> Read operation is used to read the value of X from the database and stores it in a buffer in main memory.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Write(X):</a:t>
            </a:r>
            <a:r>
              <a:rPr lang="en-US" dirty="0"/>
              <a:t> Write operation is used to write the value back to the database from the buffer.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838200"/>
          </a:xfrm>
        </p:spPr>
        <p:txBody>
          <a:bodyPr>
            <a:normAutofit/>
          </a:bodyPr>
          <a:lstStyle/>
          <a:p>
            <a:r>
              <a:rPr lang="en-US" b="1" dirty="0"/>
              <a:t>States of Transaction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7122" y="4343399"/>
            <a:ext cx="4826878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81000" y="5842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Committed State 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– </a:t>
            </a:r>
            <a:br>
              <a:rPr lang="en-US" sz="1500" dirty="0">
                <a:latin typeface="Times New Roman" pitchFamily="18" charset="0"/>
                <a:cs typeface="Times New Roman" pitchFamily="18" charset="0"/>
              </a:rPr>
            </a:b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It is the state when the </a:t>
            </a:r>
            <a:r>
              <a:rPr lang="en-US" sz="15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changes are made permanent on the Data Base 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and the transaction is complete and therefore terminated in the “terminated state”.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991600" cy="5334000"/>
          </a:xfrm>
        </p:spPr>
        <p:txBody>
          <a:bodyPr numCol="2">
            <a:normAutofit fontScale="47500" lnSpcReduction="20000"/>
          </a:bodyPr>
          <a:lstStyle/>
          <a:p>
            <a:pPr>
              <a:buNone/>
            </a:pPr>
            <a:r>
              <a:rPr lang="en-US" dirty="0"/>
              <a:t> A transaction must be in one of the following states:</a:t>
            </a:r>
          </a:p>
          <a:p>
            <a:pPr fontAlgn="base"/>
            <a:r>
              <a:rPr lang="en-US" b="1" dirty="0"/>
              <a:t>Active State –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When the instructions of the </a:t>
            </a:r>
            <a:r>
              <a:rPr lang="en-US" b="1" dirty="0">
                <a:solidFill>
                  <a:srgbClr val="0000FF"/>
                </a:solidFill>
              </a:rPr>
              <a:t>transaction are running </a:t>
            </a:r>
            <a:r>
              <a:rPr lang="en-US" dirty="0"/>
              <a:t>then the transaction is in active state.</a:t>
            </a:r>
          </a:p>
          <a:p>
            <a:pPr fontAlgn="base"/>
            <a:r>
              <a:rPr lang="en-US" dirty="0"/>
              <a:t> If all the ‘read </a:t>
            </a:r>
            <a:r>
              <a:rPr lang="en-US" b="1" dirty="0">
                <a:solidFill>
                  <a:srgbClr val="C00000"/>
                </a:solidFill>
              </a:rPr>
              <a:t>and write’ operations are performed without any error </a:t>
            </a:r>
            <a:r>
              <a:rPr lang="en-US" dirty="0"/>
              <a:t>then it goes to the “partially committed state”; if </a:t>
            </a:r>
            <a:r>
              <a:rPr lang="en-US" b="1" dirty="0">
                <a:solidFill>
                  <a:srgbClr val="0000FF"/>
                </a:solidFill>
              </a:rPr>
              <a:t>any instruction fails</a:t>
            </a:r>
            <a:r>
              <a:rPr lang="en-US" dirty="0"/>
              <a:t>, it goes to the “failed state”. </a:t>
            </a:r>
            <a:br>
              <a:rPr lang="en-US" dirty="0"/>
            </a:br>
            <a:r>
              <a:rPr lang="en-US" dirty="0"/>
              <a:t> </a:t>
            </a:r>
          </a:p>
          <a:p>
            <a:pPr fontAlgn="base"/>
            <a:r>
              <a:rPr lang="en-US" b="1" dirty="0"/>
              <a:t>Partially Committed –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After completion of all the read and write operation the </a:t>
            </a:r>
            <a:r>
              <a:rPr lang="en-US" b="1" dirty="0">
                <a:solidFill>
                  <a:srgbClr val="0000FF"/>
                </a:solidFill>
              </a:rPr>
              <a:t>changes are made in main memory or local buffer</a:t>
            </a:r>
            <a:r>
              <a:rPr lang="en-US" dirty="0"/>
              <a:t>. </a:t>
            </a:r>
          </a:p>
          <a:p>
            <a:pPr fontAlgn="base"/>
            <a:r>
              <a:rPr lang="en-US" dirty="0"/>
              <a:t>If the </a:t>
            </a:r>
            <a:r>
              <a:rPr lang="en-US" b="1" dirty="0">
                <a:solidFill>
                  <a:srgbClr val="C00000"/>
                </a:solidFill>
              </a:rPr>
              <a:t>changes are made permanent on the </a:t>
            </a:r>
            <a:r>
              <a:rPr lang="en-US" b="1" dirty="0" err="1">
                <a:solidFill>
                  <a:srgbClr val="C00000"/>
                </a:solidFill>
              </a:rPr>
              <a:t>DataBase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then the state will change to “committed state” and in case of failure it will go to the “failed state”. </a:t>
            </a:r>
            <a:br>
              <a:rPr lang="en-US" dirty="0"/>
            </a:br>
            <a:r>
              <a:rPr lang="en-US" dirty="0"/>
              <a:t> </a:t>
            </a:r>
          </a:p>
          <a:p>
            <a:pPr fontAlgn="base"/>
            <a:r>
              <a:rPr lang="en-US" b="1" dirty="0"/>
              <a:t>Failed State –</a:t>
            </a:r>
            <a:r>
              <a:rPr lang="en-US" dirty="0"/>
              <a:t> </a:t>
            </a:r>
            <a:br>
              <a:rPr lang="en-US" dirty="0"/>
            </a:br>
            <a:r>
              <a:rPr lang="en-US" b="1" dirty="0">
                <a:solidFill>
                  <a:srgbClr val="0000FF"/>
                </a:solidFill>
              </a:rPr>
              <a:t>When any instruction of the transaction fails</a:t>
            </a:r>
            <a:r>
              <a:rPr lang="en-US" dirty="0"/>
              <a:t>, it goes to the “failed state” or if failure occurs in making a permanent change of data on Data Base. </a:t>
            </a:r>
            <a:br>
              <a:rPr lang="en-US" dirty="0"/>
            </a:br>
            <a:r>
              <a:rPr lang="en-US" dirty="0"/>
              <a:t> </a:t>
            </a:r>
          </a:p>
          <a:p>
            <a:pPr fontAlgn="base"/>
            <a:r>
              <a:rPr lang="en-US" b="1" dirty="0"/>
              <a:t>Aborted State –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After having any type of failure the transaction goes from “failed state” to “aborted state” and since in previous states, the </a:t>
            </a:r>
            <a:r>
              <a:rPr lang="en-US" b="1" dirty="0">
                <a:solidFill>
                  <a:srgbClr val="0000FF"/>
                </a:solidFill>
              </a:rPr>
              <a:t>changes are only made to local buffer or main memory </a:t>
            </a:r>
            <a:r>
              <a:rPr lang="en-US" dirty="0"/>
              <a:t>and hence these </a:t>
            </a:r>
            <a:r>
              <a:rPr lang="en-US" dirty="0">
                <a:solidFill>
                  <a:srgbClr val="0000FF"/>
                </a:solidFill>
              </a:rPr>
              <a:t>changes are deleted or rolled-back</a:t>
            </a:r>
            <a:r>
              <a:rPr lang="en-US" dirty="0"/>
              <a:t>. </a:t>
            </a:r>
            <a:br>
              <a:rPr lang="en-US" dirty="0"/>
            </a:br>
            <a:r>
              <a:rPr lang="en-US" dirty="0"/>
              <a:t> </a:t>
            </a:r>
          </a:p>
          <a:p>
            <a:pPr fontAlgn="base"/>
            <a:r>
              <a:rPr lang="en-US" dirty="0"/>
              <a:t/>
            </a:r>
            <a:br>
              <a:rPr lang="en-US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8362"/>
          </a:xfrm>
        </p:spPr>
        <p:txBody>
          <a:bodyPr>
            <a:normAutofit/>
          </a:bodyPr>
          <a:lstStyle/>
          <a:p>
            <a:r>
              <a:rPr lang="en-US" b="1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763000" cy="152399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00FF"/>
                </a:solidFill>
              </a:rPr>
              <a:t>series of operation </a:t>
            </a:r>
            <a:r>
              <a:rPr lang="en-US" dirty="0"/>
              <a:t>from one transaction to another transaction is known as schedule. </a:t>
            </a:r>
          </a:p>
          <a:p>
            <a:r>
              <a:rPr lang="en-US" dirty="0"/>
              <a:t>a sequence of operations </a:t>
            </a:r>
            <a:r>
              <a:rPr lang="en-US" b="1" dirty="0">
                <a:solidFill>
                  <a:srgbClr val="0000FF"/>
                </a:solidFill>
              </a:rPr>
              <a:t>in the chronological order </a:t>
            </a:r>
            <a:r>
              <a:rPr lang="en-US" dirty="0"/>
              <a:t>in which such things are intended to take place</a:t>
            </a:r>
          </a:p>
          <a:p>
            <a:r>
              <a:rPr lang="en-US" dirty="0"/>
              <a:t>It is </a:t>
            </a:r>
            <a:r>
              <a:rPr lang="en-US" b="1" dirty="0">
                <a:solidFill>
                  <a:srgbClr val="0000FF"/>
                </a:solidFill>
              </a:rPr>
              <a:t>used to preserve the order </a:t>
            </a:r>
            <a:r>
              <a:rPr lang="en-US" dirty="0"/>
              <a:t>of the operation in each of the individual transaction.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515" t="6400" r="3095"/>
          <a:stretch>
            <a:fillRect/>
          </a:stretch>
        </p:blipFill>
        <p:spPr bwMode="auto">
          <a:xfrm>
            <a:off x="4698349" y="2667000"/>
            <a:ext cx="4445651" cy="213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" y="2209800"/>
            <a:ext cx="548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Transaction Isolation: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Transaction processing system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allow </a:t>
            </a:r>
            <a:r>
              <a:rPr lang="en-US" sz="1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multiple transaction to run concurrently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But cause </a:t>
            </a:r>
            <a:r>
              <a:rPr lang="en-US" sz="1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several complications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sz="1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consistency of data.</a:t>
            </a:r>
          </a:p>
          <a:p>
            <a:pPr>
              <a:lnSpc>
                <a:spcPct val="150000"/>
              </a:lnSpc>
            </a:pPr>
            <a:r>
              <a:rPr lang="en-US" sz="1600" b="1" u="sng" dirty="0">
                <a:latin typeface="Times New Roman" pitchFamily="18" charset="0"/>
                <a:cs typeface="Times New Roman" pitchFamily="18" charset="0"/>
              </a:rPr>
              <a:t>Easier method: </a:t>
            </a:r>
            <a:r>
              <a:rPr lang="en-US" sz="1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make it serial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: one at a time and each starting only after the previous one is completed.</a:t>
            </a:r>
          </a:p>
          <a:p>
            <a:pPr>
              <a:lnSpc>
                <a:spcPct val="150000"/>
              </a:lnSpc>
            </a:pPr>
            <a:r>
              <a:rPr lang="en-US" sz="1600" b="1" u="sng" dirty="0">
                <a:latin typeface="Times New Roman" pitchFamily="18" charset="0"/>
                <a:cs typeface="Times New Roman" pitchFamily="18" charset="0"/>
              </a:rPr>
              <a:t>2 good reasons for concurrency: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Improved throughput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no.of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transactions executed at a given amount of time)and resource utilization (processor and disk –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spend less time idle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Reduced waiting time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(short and long transactions. Serial: short needs to wait for long to complete, so delays. Concurrency reduce the delays.)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2200" y="5288340"/>
            <a:ext cx="2971800" cy="15696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Note:</a:t>
            </a:r>
          </a:p>
          <a:p>
            <a:r>
              <a:rPr lang="en-US" sz="1600" b="1" u="sng" dirty="0"/>
              <a:t>Chronological order:</a:t>
            </a:r>
          </a:p>
          <a:p>
            <a:r>
              <a:rPr lang="en-US" sz="1600" dirty="0"/>
              <a:t>an arrangement of events in the </a:t>
            </a:r>
            <a:r>
              <a:rPr lang="en-US" sz="1600" b="1" dirty="0">
                <a:solidFill>
                  <a:srgbClr val="C00000"/>
                </a:solidFill>
              </a:rPr>
              <a:t>order of their happening </a:t>
            </a:r>
            <a:r>
              <a:rPr lang="en-US" sz="1600" dirty="0"/>
              <a:t>or based on the </a:t>
            </a:r>
            <a:r>
              <a:rPr lang="en-US" sz="1600" b="1" dirty="0">
                <a:solidFill>
                  <a:srgbClr val="C00000"/>
                </a:solidFill>
              </a:rPr>
              <a:t>time</a:t>
            </a:r>
            <a:r>
              <a:rPr lang="en-US" sz="1600" dirty="0"/>
              <a:t> they have occurred.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47244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C00000"/>
                </a:solidFill>
              </a:rPr>
              <a:t>concurrent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2400" y="4724400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C00000"/>
                </a:solidFill>
              </a:rPr>
              <a:t>Concurrent to be serial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9774"/>
            <a:ext cx="8229601" cy="664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6863" y="762000"/>
            <a:ext cx="493713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5334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Suppose,</a:t>
            </a:r>
          </a:p>
          <a:p>
            <a:r>
              <a:rPr lang="en-US" b="1" dirty="0">
                <a:solidFill>
                  <a:srgbClr val="0000FF"/>
                </a:solidFill>
              </a:rPr>
              <a:t>A=$1000</a:t>
            </a:r>
          </a:p>
          <a:p>
            <a:r>
              <a:rPr lang="en-US" b="1" dirty="0">
                <a:solidFill>
                  <a:srgbClr val="0000FF"/>
                </a:solidFill>
              </a:rPr>
              <a:t>B=$2000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517980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44958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Final value of A and B after schedule 1.</a:t>
            </a:r>
          </a:p>
          <a:p>
            <a:r>
              <a:rPr lang="en-US" b="1" dirty="0">
                <a:solidFill>
                  <a:srgbClr val="0000FF"/>
                </a:solidFill>
              </a:rPr>
              <a:t>A=855</a:t>
            </a:r>
          </a:p>
          <a:p>
            <a:r>
              <a:rPr lang="en-US" b="1" dirty="0">
                <a:solidFill>
                  <a:srgbClr val="0000FF"/>
                </a:solidFill>
              </a:rPr>
              <a:t>B=2145</a:t>
            </a:r>
          </a:p>
          <a:p>
            <a:r>
              <a:rPr lang="en-US" b="1" dirty="0">
                <a:solidFill>
                  <a:srgbClr val="0000FF"/>
                </a:solidFill>
              </a:rPr>
              <a:t>Total amount of money in the account A+B is preserved.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"/>
            <a:ext cx="160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Assume ,</a:t>
            </a:r>
          </a:p>
          <a:p>
            <a:r>
              <a:rPr lang="en-US" b="1" dirty="0">
                <a:solidFill>
                  <a:srgbClr val="0000FF"/>
                </a:solidFill>
              </a:rPr>
              <a:t>A=1000</a:t>
            </a:r>
          </a:p>
          <a:p>
            <a:r>
              <a:rPr lang="en-US" b="1" dirty="0">
                <a:solidFill>
                  <a:srgbClr val="0000FF"/>
                </a:solidFill>
              </a:rPr>
              <a:t>B=2000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Total amount in account =3000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49530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Final value of A and B after schedule 2.</a:t>
            </a:r>
          </a:p>
          <a:p>
            <a:r>
              <a:rPr lang="en-US" b="1" dirty="0">
                <a:solidFill>
                  <a:srgbClr val="0000FF"/>
                </a:solidFill>
              </a:rPr>
              <a:t>A=850</a:t>
            </a:r>
          </a:p>
          <a:p>
            <a:r>
              <a:rPr lang="en-US" b="1" dirty="0">
                <a:solidFill>
                  <a:srgbClr val="0000FF"/>
                </a:solidFill>
              </a:rPr>
              <a:t>B=2150</a:t>
            </a:r>
          </a:p>
          <a:p>
            <a:r>
              <a:rPr lang="en-US" b="1" dirty="0">
                <a:solidFill>
                  <a:srgbClr val="0000FF"/>
                </a:solidFill>
              </a:rPr>
              <a:t>Total amount of money in the account A+B is preserved.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00" y="4703564"/>
            <a:ext cx="24384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This execution sequence of transaction is called </a:t>
            </a:r>
            <a:r>
              <a:rPr lang="en-US" sz="2000" b="1" dirty="0">
                <a:solidFill>
                  <a:srgbClr val="0000FF"/>
                </a:solidFill>
              </a:rPr>
              <a:t>schedules. </a:t>
            </a:r>
            <a:r>
              <a:rPr lang="en-US" sz="2000" b="1" dirty="0"/>
              <a:t>Preserve the order in which the instructions appears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7162800" y="4648200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1676400" y="41910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0" y="990600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DB sys/. Executes several trans. Concurrently, no need to be serial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28600" y="609600"/>
            <a:ext cx="85344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the </a:t>
            </a:r>
            <a:r>
              <a:rPr lang="en-US" sz="2000" b="1" dirty="0">
                <a:solidFill>
                  <a:srgbClr val="0000FF"/>
                </a:solidFill>
              </a:rPr>
              <a:t>database system </a:t>
            </a:r>
            <a:r>
              <a:rPr lang="en-US" sz="2000" dirty="0"/>
              <a:t>executes </a:t>
            </a:r>
            <a:r>
              <a:rPr lang="en-US" sz="2000" b="1" dirty="0">
                <a:solidFill>
                  <a:srgbClr val="0000FF"/>
                </a:solidFill>
              </a:rPr>
              <a:t>several transactions concurrently</a:t>
            </a:r>
            <a:r>
              <a:rPr lang="en-US" sz="2000" dirty="0"/>
              <a:t>, the corresponding schedule no longer needs to be serial.</a:t>
            </a:r>
          </a:p>
          <a:p>
            <a:r>
              <a:rPr lang="en-US" sz="2000" dirty="0"/>
              <a:t> If two transactions are running concurrently, the </a:t>
            </a:r>
            <a:r>
              <a:rPr lang="en-US" sz="2000" b="1" dirty="0">
                <a:solidFill>
                  <a:srgbClr val="C00000"/>
                </a:solidFill>
              </a:rPr>
              <a:t>OS may execute one transaction for a little while</a:t>
            </a:r>
            <a:r>
              <a:rPr lang="en-US" sz="2000" dirty="0"/>
              <a:t>, then perform a </a:t>
            </a:r>
            <a:r>
              <a:rPr lang="en-US" sz="2000" b="1" dirty="0">
                <a:solidFill>
                  <a:srgbClr val="C00000"/>
                </a:solidFill>
              </a:rPr>
              <a:t>context switch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C00000"/>
                </a:solidFill>
              </a:rPr>
              <a:t>execute the second transaction for some time</a:t>
            </a:r>
            <a:r>
              <a:rPr lang="en-US" sz="2000" dirty="0"/>
              <a:t>, and then </a:t>
            </a:r>
            <a:r>
              <a:rPr lang="en-US" sz="2000" b="1" dirty="0">
                <a:solidFill>
                  <a:srgbClr val="C00000"/>
                </a:solidFill>
              </a:rPr>
              <a:t>switch back to the first </a:t>
            </a:r>
            <a:r>
              <a:rPr lang="en-US" sz="2000" dirty="0"/>
              <a:t>transaction for some time, and </a:t>
            </a:r>
            <a:r>
              <a:rPr lang="en-US" sz="2000" b="1" dirty="0">
                <a:solidFill>
                  <a:srgbClr val="C00000"/>
                </a:solidFill>
              </a:rPr>
              <a:t>so on. </a:t>
            </a:r>
          </a:p>
          <a:p>
            <a:r>
              <a:rPr lang="en-US" sz="2000" dirty="0"/>
              <a:t>With </a:t>
            </a:r>
            <a:r>
              <a:rPr lang="en-US" sz="2000" b="1" dirty="0">
                <a:solidFill>
                  <a:srgbClr val="0000FF"/>
                </a:solidFill>
              </a:rPr>
              <a:t>multiple transactions</a:t>
            </a:r>
            <a:r>
              <a:rPr lang="en-US" sz="2000" dirty="0"/>
              <a:t>, the </a:t>
            </a:r>
            <a:r>
              <a:rPr lang="en-US" sz="2000" b="1" dirty="0">
                <a:solidFill>
                  <a:srgbClr val="C00000"/>
                </a:solidFill>
              </a:rPr>
              <a:t>CPU time is shared</a:t>
            </a:r>
            <a:r>
              <a:rPr lang="en-US" sz="2000" dirty="0"/>
              <a:t> among </a:t>
            </a:r>
            <a:r>
              <a:rPr lang="en-US" sz="2000" b="1" dirty="0">
                <a:solidFill>
                  <a:srgbClr val="C00000"/>
                </a:solidFill>
              </a:rPr>
              <a:t>all the transactions.</a:t>
            </a:r>
          </a:p>
          <a:p>
            <a:pPr>
              <a:buNone/>
            </a:pPr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dirty="0"/>
              <a:t>it is </a:t>
            </a:r>
            <a:r>
              <a:rPr lang="en-US" sz="2000" b="1" dirty="0">
                <a:solidFill>
                  <a:srgbClr val="0000FF"/>
                </a:solidFill>
              </a:rPr>
              <a:t>not possible to predict exactly - how many instructions </a:t>
            </a:r>
            <a:r>
              <a:rPr lang="en-US" sz="2000" dirty="0"/>
              <a:t>of a transaction will be </a:t>
            </a:r>
            <a:r>
              <a:rPr lang="en-US" sz="2000" b="1" dirty="0">
                <a:solidFill>
                  <a:srgbClr val="0000FF"/>
                </a:solidFill>
              </a:rPr>
              <a:t>executed before the CPU switches </a:t>
            </a:r>
            <a:r>
              <a:rPr lang="en-US" sz="2000" dirty="0"/>
              <a:t>to another transaction.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Transaction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153400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transaction is a </a:t>
            </a:r>
            <a:r>
              <a:rPr lang="en-US" b="1" dirty="0">
                <a:solidFill>
                  <a:srgbClr val="0000FF"/>
                </a:solidFill>
              </a:rPr>
              <a:t>set of logically related operation</a:t>
            </a:r>
            <a:r>
              <a:rPr lang="en-US" dirty="0"/>
              <a:t>. It contains a </a:t>
            </a:r>
            <a:r>
              <a:rPr lang="en-US" b="1" dirty="0">
                <a:solidFill>
                  <a:srgbClr val="0000FF"/>
                </a:solidFill>
              </a:rPr>
              <a:t>group of tasks</a:t>
            </a:r>
            <a:r>
              <a:rPr lang="en-US" dirty="0"/>
              <a:t>.</a:t>
            </a:r>
          </a:p>
          <a:p>
            <a:r>
              <a:rPr lang="en-US" dirty="0"/>
              <a:t>A transaction is a </a:t>
            </a:r>
            <a:r>
              <a:rPr lang="en-US" b="1" dirty="0">
                <a:solidFill>
                  <a:srgbClr val="0000FF"/>
                </a:solidFill>
              </a:rPr>
              <a:t>single logical unit of work</a:t>
            </a:r>
            <a:r>
              <a:rPr lang="en-US" dirty="0"/>
              <a:t> which accesses and </a:t>
            </a:r>
            <a:r>
              <a:rPr lang="en-US" b="1" dirty="0">
                <a:solidFill>
                  <a:srgbClr val="0000FF"/>
                </a:solidFill>
              </a:rPr>
              <a:t>possibly modifies </a:t>
            </a:r>
            <a:r>
              <a:rPr lang="en-US" dirty="0"/>
              <a:t>the </a:t>
            </a:r>
            <a:r>
              <a:rPr lang="en-US" b="1" dirty="0">
                <a:solidFill>
                  <a:srgbClr val="0000FF"/>
                </a:solidFill>
              </a:rPr>
              <a:t>contents of a database</a:t>
            </a:r>
            <a:r>
              <a:rPr lang="en-US" dirty="0"/>
              <a:t>. </a:t>
            </a:r>
          </a:p>
          <a:p>
            <a:r>
              <a:rPr lang="en-US" dirty="0"/>
              <a:t>Transactions access data using </a:t>
            </a:r>
            <a:r>
              <a:rPr lang="en-US" b="1" dirty="0">
                <a:solidFill>
                  <a:srgbClr val="0000FF"/>
                </a:solidFill>
              </a:rPr>
              <a:t>read and write operations</a:t>
            </a:r>
            <a:r>
              <a:rPr lang="en-US" dirty="0"/>
              <a:t>. </a:t>
            </a:r>
          </a:p>
          <a:p>
            <a:r>
              <a:rPr lang="en-US" dirty="0"/>
              <a:t>In order to </a:t>
            </a:r>
            <a:r>
              <a:rPr lang="en-US" b="1" dirty="0">
                <a:solidFill>
                  <a:srgbClr val="0000FF"/>
                </a:solidFill>
              </a:rPr>
              <a:t>maintain consistency </a:t>
            </a:r>
            <a:r>
              <a:rPr lang="en-US" dirty="0"/>
              <a:t>in a database, </a:t>
            </a:r>
            <a:r>
              <a:rPr lang="en-US" b="1" dirty="0">
                <a:solidFill>
                  <a:srgbClr val="0000FF"/>
                </a:solidFill>
              </a:rPr>
              <a:t>before and after </a:t>
            </a:r>
            <a:r>
              <a:rPr lang="en-US" dirty="0"/>
              <a:t>the transaction, </a:t>
            </a:r>
            <a:r>
              <a:rPr lang="en-US" b="1" dirty="0">
                <a:solidFill>
                  <a:srgbClr val="0000FF"/>
                </a:solidFill>
              </a:rPr>
              <a:t>certain properties are followed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3887" t="3757" r="670" b="3757"/>
          <a:stretch>
            <a:fillRect/>
          </a:stretch>
        </p:blipFill>
        <p:spPr bwMode="auto">
          <a:xfrm>
            <a:off x="3379470" y="2895600"/>
            <a:ext cx="576453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4465"/>
          <a:stretch>
            <a:fillRect/>
          </a:stretch>
        </p:blipFill>
        <p:spPr bwMode="auto">
          <a:xfrm>
            <a:off x="0" y="152400"/>
            <a:ext cx="509081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28600" y="41910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/>
              <a:t>17.5 - arrive at a state where the final values of accounts A and B are $</a:t>
            </a:r>
            <a:r>
              <a:rPr lang="en-US" b="1" dirty="0">
                <a:solidFill>
                  <a:srgbClr val="0000FF"/>
                </a:solidFill>
              </a:rPr>
              <a:t>950 and $2100</a:t>
            </a:r>
            <a:r>
              <a:rPr lang="en-US" b="1" dirty="0"/>
              <a:t>, respectively. </a:t>
            </a:r>
          </a:p>
          <a:p>
            <a:pPr>
              <a:buFont typeface="Arial" pitchFamily="34" charset="0"/>
              <a:buChar char="•"/>
            </a:pPr>
            <a:r>
              <a:rPr lang="en-US" b="1" dirty="0"/>
              <a:t>This final state is an </a:t>
            </a:r>
            <a:r>
              <a:rPr lang="en-US" b="1" dirty="0">
                <a:solidFill>
                  <a:srgbClr val="0000FF"/>
                </a:solidFill>
              </a:rPr>
              <a:t>inconsistent state</a:t>
            </a:r>
            <a:r>
              <a:rPr lang="en-US" b="1" dirty="0"/>
              <a:t>, since we have </a:t>
            </a:r>
            <a:r>
              <a:rPr lang="en-US" b="1" dirty="0">
                <a:solidFill>
                  <a:srgbClr val="0000FF"/>
                </a:solidFill>
              </a:rPr>
              <a:t>gained $50</a:t>
            </a:r>
            <a:r>
              <a:rPr lang="en-US" b="1" dirty="0"/>
              <a:t> in the process of the concurrent execution. </a:t>
            </a:r>
          </a:p>
          <a:p>
            <a:pPr>
              <a:buFont typeface="Arial" pitchFamily="34" charset="0"/>
              <a:buChar char="•"/>
            </a:pPr>
            <a:r>
              <a:rPr lang="en-US" b="1" dirty="0"/>
              <a:t>Indeed, the sum </a:t>
            </a:r>
            <a:r>
              <a:rPr lang="en-US" b="1" dirty="0">
                <a:solidFill>
                  <a:srgbClr val="0000FF"/>
                </a:solidFill>
              </a:rPr>
              <a:t>A + B is not preserved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609600"/>
            <a:ext cx="4953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/>
              <a:t>One possible schedule - </a:t>
            </a:r>
            <a:r>
              <a:rPr lang="en-US" b="1" dirty="0">
                <a:solidFill>
                  <a:srgbClr val="0000FF"/>
                </a:solidFill>
              </a:rPr>
              <a:t>Figure 17.4 arrive at the same state </a:t>
            </a:r>
            <a:r>
              <a:rPr lang="en-US" b="1" dirty="0"/>
              <a:t>– as executed serially.</a:t>
            </a:r>
          </a:p>
          <a:p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But ,not all concurrent executions result in a correct state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endParaRPr 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If control of concurrent execution is </a:t>
            </a:r>
            <a:r>
              <a:rPr lang="en-US" sz="1800" b="1" dirty="0">
                <a:solidFill>
                  <a:srgbClr val="0000FF"/>
                </a:solidFill>
              </a:rPr>
              <a:t>left entirely </a:t>
            </a:r>
            <a:r>
              <a:rPr lang="en-US" sz="1800" dirty="0"/>
              <a:t>to the </a:t>
            </a:r>
            <a:r>
              <a:rPr lang="en-US" sz="1800" b="1" dirty="0">
                <a:solidFill>
                  <a:srgbClr val="0000FF"/>
                </a:solidFill>
              </a:rPr>
              <a:t>operating system</a:t>
            </a:r>
            <a:r>
              <a:rPr lang="en-US" sz="1800" dirty="0"/>
              <a:t>, </a:t>
            </a:r>
            <a:r>
              <a:rPr lang="en-US" sz="1800" b="1" i="1" dirty="0">
                <a:solidFill>
                  <a:srgbClr val="0000FF"/>
                </a:solidFill>
              </a:rPr>
              <a:t>many possible schedules</a:t>
            </a:r>
            <a:r>
              <a:rPr lang="en-US" sz="1800" dirty="0"/>
              <a:t>, including </a:t>
            </a:r>
            <a:r>
              <a:rPr lang="en-US" sz="1800" b="1" i="1" dirty="0">
                <a:solidFill>
                  <a:srgbClr val="0000FF"/>
                </a:solidFill>
              </a:rPr>
              <a:t>ones that leave the database </a:t>
            </a:r>
            <a:r>
              <a:rPr lang="en-US" sz="1800" dirty="0"/>
              <a:t>in an </a:t>
            </a:r>
            <a:r>
              <a:rPr lang="en-US" sz="1800" b="1" i="1" dirty="0">
                <a:solidFill>
                  <a:srgbClr val="0000FF"/>
                </a:solidFill>
              </a:rPr>
              <a:t>inconsistent state</a:t>
            </a:r>
            <a:r>
              <a:rPr lang="en-US" sz="1800" dirty="0"/>
              <a:t>, such as the one just described, are possible.</a:t>
            </a:r>
          </a:p>
          <a:p>
            <a:r>
              <a:rPr lang="en-US" sz="1800" dirty="0"/>
              <a:t> It is the </a:t>
            </a:r>
            <a:r>
              <a:rPr lang="en-US" sz="1800" b="1" dirty="0">
                <a:solidFill>
                  <a:srgbClr val="0000FF"/>
                </a:solidFill>
              </a:rPr>
              <a:t>job of the database system to ensure </a:t>
            </a:r>
            <a:r>
              <a:rPr lang="en-US" sz="1800" dirty="0"/>
              <a:t>that </a:t>
            </a:r>
            <a:r>
              <a:rPr lang="en-US" sz="1800" b="1" dirty="0">
                <a:solidFill>
                  <a:srgbClr val="0000FF"/>
                </a:solidFill>
              </a:rPr>
              <a:t>any schedule </a:t>
            </a:r>
            <a:r>
              <a:rPr lang="en-US" sz="1800" dirty="0"/>
              <a:t>that is executed will </a:t>
            </a:r>
            <a:r>
              <a:rPr lang="en-US" sz="1800" b="1" dirty="0">
                <a:solidFill>
                  <a:srgbClr val="0000FF"/>
                </a:solidFill>
              </a:rPr>
              <a:t>leave the database in a consistent state</a:t>
            </a:r>
            <a:r>
              <a:rPr lang="en-US" sz="1800" dirty="0"/>
              <a:t>.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The concurrency-control component of the database system </a:t>
            </a:r>
            <a:r>
              <a:rPr lang="en-US" sz="1800" dirty="0"/>
              <a:t>carries out this task.</a:t>
            </a:r>
          </a:p>
          <a:p>
            <a:pPr>
              <a:buNone/>
            </a:pPr>
            <a:r>
              <a:rPr lang="en-US" sz="1800" b="1" u="sng" dirty="0"/>
              <a:t>Serializable:</a:t>
            </a:r>
          </a:p>
          <a:p>
            <a:pPr>
              <a:buNone/>
            </a:pPr>
            <a:r>
              <a:rPr lang="en-US" sz="1800" b="1" dirty="0">
                <a:solidFill>
                  <a:srgbClr val="00B050"/>
                </a:solidFill>
              </a:rPr>
              <a:t>Making concurrent transactions to be done serially.</a:t>
            </a:r>
          </a:p>
          <a:p>
            <a:r>
              <a:rPr lang="en-US" sz="1800" dirty="0"/>
              <a:t> Before we can consider how the concurrency-control component of the database system can ensure </a:t>
            </a:r>
            <a:r>
              <a:rPr lang="en-US" sz="1800" dirty="0" err="1"/>
              <a:t>serializability</a:t>
            </a:r>
            <a:r>
              <a:rPr lang="en-US" sz="1800" dirty="0"/>
              <a:t>, we consider </a:t>
            </a:r>
            <a:r>
              <a:rPr lang="en-US" sz="1800" b="1" dirty="0">
                <a:solidFill>
                  <a:srgbClr val="0000FF"/>
                </a:solidFill>
              </a:rPr>
              <a:t>how to determine when a schedule is serializable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 l="3371" t="3030" r="3371" b="3030"/>
          <a:stretch>
            <a:fillRect/>
          </a:stretch>
        </p:blipFill>
        <p:spPr bwMode="auto">
          <a:xfrm>
            <a:off x="2438400" y="4495800"/>
            <a:ext cx="6324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5228272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b="1" dirty="0">
                <a:solidFill>
                  <a:srgbClr val="C00000"/>
                </a:solidFill>
              </a:rPr>
              <a:t>Both schedule are serial and no interleaving.</a:t>
            </a:r>
          </a:p>
          <a:p>
            <a:pPr>
              <a:buFont typeface="Arial" pitchFamily="34" charset="0"/>
              <a:buChar char="•"/>
            </a:pPr>
            <a:r>
              <a:rPr lang="en-IN" b="1" dirty="0">
                <a:solidFill>
                  <a:srgbClr val="C00000"/>
                </a:solidFill>
              </a:rPr>
              <a:t>Serial schedule cannot be </a:t>
            </a:r>
            <a:r>
              <a:rPr lang="en-IN" b="1" dirty="0" err="1">
                <a:solidFill>
                  <a:srgbClr val="C00000"/>
                </a:solidFill>
              </a:rPr>
              <a:t>serializable</a:t>
            </a:r>
            <a:r>
              <a:rPr lang="en-IN" b="1" dirty="0">
                <a:solidFill>
                  <a:srgbClr val="C00000"/>
                </a:solidFill>
              </a:rPr>
              <a:t>.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139"/>
            <a:ext cx="1828800" cy="3185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0"/>
            <a:ext cx="17811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81200" y="1295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Loop gets created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3400" y="457200"/>
            <a:ext cx="4800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To </a:t>
            </a:r>
            <a:r>
              <a:rPr lang="en-IN" b="1" dirty="0">
                <a:solidFill>
                  <a:srgbClr val="0000FF"/>
                </a:solidFill>
              </a:rPr>
              <a:t>check whether given parallel schedule be </a:t>
            </a:r>
            <a:r>
              <a:rPr lang="en-IN" b="1" dirty="0" err="1">
                <a:solidFill>
                  <a:srgbClr val="0000FF"/>
                </a:solidFill>
              </a:rPr>
              <a:t>serializable</a:t>
            </a:r>
            <a:r>
              <a:rPr lang="en-IN" b="1" dirty="0"/>
              <a:t> or </a:t>
            </a:r>
            <a:r>
              <a:rPr lang="en-IN" b="1" dirty="0" smtClean="0"/>
              <a:t>not.</a:t>
            </a:r>
          </a:p>
          <a:p>
            <a:endParaRPr lang="en-IN" b="1" dirty="0" smtClean="0"/>
          </a:p>
          <a:p>
            <a:r>
              <a:rPr lang="en-IN" b="1" u="sng" dirty="0" smtClean="0">
                <a:solidFill>
                  <a:srgbClr val="C00000"/>
                </a:solidFill>
              </a:rPr>
              <a:t>Problems</a:t>
            </a:r>
            <a:r>
              <a:rPr lang="en-IN" b="1" u="sng" dirty="0">
                <a:solidFill>
                  <a:srgbClr val="C00000"/>
                </a:solidFill>
              </a:rPr>
              <a:t>:</a:t>
            </a:r>
          </a:p>
          <a:p>
            <a:r>
              <a:rPr lang="en-IN" b="1" dirty="0"/>
              <a:t>Given parallel schedule and convert to </a:t>
            </a:r>
            <a:r>
              <a:rPr lang="en-IN" b="1" dirty="0" smtClean="0"/>
              <a:t>serial.</a:t>
            </a:r>
          </a:p>
          <a:p>
            <a:endParaRPr lang="en-IN" b="1" dirty="0" smtClean="0"/>
          </a:p>
          <a:p>
            <a:r>
              <a:rPr lang="en-IN" b="1" dirty="0" smtClean="0"/>
              <a:t>To convert this into serial :two ways</a:t>
            </a:r>
          </a:p>
          <a:p>
            <a:pPr>
              <a:buFont typeface="Arial" pitchFamily="34" charset="0"/>
              <a:buChar char="•"/>
            </a:pPr>
            <a:r>
              <a:rPr lang="en-IN" b="1" dirty="0" smtClean="0"/>
              <a:t>T1 -&gt; T2</a:t>
            </a:r>
          </a:p>
          <a:p>
            <a:pPr>
              <a:buFont typeface="Arial" pitchFamily="34" charset="0"/>
              <a:buChar char="•"/>
            </a:pPr>
            <a:r>
              <a:rPr lang="en-IN" b="1" dirty="0" smtClean="0"/>
              <a:t>T2 -&gt; T1</a:t>
            </a:r>
          </a:p>
          <a:p>
            <a:pPr>
              <a:buFont typeface="Arial" pitchFamily="34" charset="0"/>
              <a:buChar char="•"/>
            </a:pPr>
            <a:endParaRPr lang="en-IN" b="1" dirty="0" smtClean="0"/>
          </a:p>
          <a:p>
            <a:pPr>
              <a:buFont typeface="Arial" pitchFamily="34" charset="0"/>
              <a:buChar char="•"/>
            </a:pPr>
            <a:r>
              <a:rPr lang="en-IN" b="1" dirty="0" smtClean="0"/>
              <a:t>Does </a:t>
            </a:r>
            <a:r>
              <a:rPr lang="en-IN" b="1" dirty="0" smtClean="0">
                <a:solidFill>
                  <a:srgbClr val="0000FF"/>
                </a:solidFill>
              </a:rPr>
              <a:t>any equivalent serial schedule exist </a:t>
            </a:r>
            <a:r>
              <a:rPr lang="en-IN" b="1" dirty="0" smtClean="0"/>
              <a:t>for this </a:t>
            </a:r>
            <a:r>
              <a:rPr lang="en-IN" b="1" dirty="0" smtClean="0">
                <a:solidFill>
                  <a:srgbClr val="0000FF"/>
                </a:solidFill>
              </a:rPr>
              <a:t>parallel schedule</a:t>
            </a:r>
            <a:r>
              <a:rPr lang="en-IN" b="1" dirty="0" smtClean="0"/>
              <a:t>. That is called as </a:t>
            </a:r>
            <a:r>
              <a:rPr lang="en-IN" b="1" dirty="0" err="1" smtClean="0">
                <a:solidFill>
                  <a:srgbClr val="0000FF"/>
                </a:solidFill>
              </a:rPr>
              <a:t>serializable</a:t>
            </a:r>
            <a:r>
              <a:rPr lang="en-IN" b="1" dirty="0" smtClean="0">
                <a:solidFill>
                  <a:srgbClr val="0000FF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en-IN" b="1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81000" y="4724400"/>
          <a:ext cx="182880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  <a:gridCol w="914400"/>
              </a:tblGrid>
              <a:tr h="27093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T2</a:t>
                      </a:r>
                      <a:endParaRPr lang="en-US" b="1" dirty="0"/>
                    </a:p>
                  </a:txBody>
                  <a:tcPr/>
                </a:tc>
              </a:tr>
              <a:tr h="474133">
                <a:tc>
                  <a:txBody>
                    <a:bodyPr/>
                    <a:lstStyle/>
                    <a:p>
                      <a:r>
                        <a:rPr lang="en-US" dirty="0" smtClean="0"/>
                        <a:t>R(A)</a:t>
                      </a:r>
                      <a:endParaRPr lang="en-US" dirty="0"/>
                    </a:p>
                    <a:p>
                      <a:r>
                        <a:rPr lang="en-US" dirty="0" smtClean="0"/>
                        <a:t>W(A)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74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R(A)</a:t>
                      </a:r>
                    </a:p>
                    <a:p>
                      <a:r>
                        <a:rPr lang="en-US" dirty="0" smtClean="0"/>
                        <a:t>W(A)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514600" y="4724400"/>
          <a:ext cx="167640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/>
                <a:gridCol w="838200"/>
              </a:tblGrid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T2</a:t>
                      </a:r>
                      <a:endParaRPr lang="en-US" b="1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R(A)</a:t>
                      </a:r>
                    </a:p>
                    <a:p>
                      <a:r>
                        <a:rPr lang="en-US" dirty="0" smtClean="0"/>
                        <a:t>W(A)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 smtClean="0"/>
                        <a:t>R(A)</a:t>
                      </a:r>
                    </a:p>
                    <a:p>
                      <a:r>
                        <a:rPr lang="en-US" dirty="0" smtClean="0"/>
                        <a:t>W(A)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14400" y="4191000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T1 -&gt; T2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743200" y="4114800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T2 -&gt; T1</a:t>
            </a:r>
            <a:endParaRPr lang="en-US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267200"/>
            <a:ext cx="37719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1676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If three transactions are given and asked to find whether this is </a:t>
            </a:r>
            <a:r>
              <a:rPr lang="en-US" dirty="0" err="1" smtClean="0"/>
              <a:t>serializable</a:t>
            </a:r>
            <a:r>
              <a:rPr lang="en-US" dirty="0" smtClean="0"/>
              <a:t> or not.</a:t>
            </a:r>
          </a:p>
          <a:p>
            <a:r>
              <a:rPr lang="en-US" dirty="0" smtClean="0"/>
              <a:t>For that take factorial of </a:t>
            </a:r>
            <a:r>
              <a:rPr lang="en-US" dirty="0" err="1" smtClean="0"/>
              <a:t>no.of</a:t>
            </a:r>
            <a:r>
              <a:rPr lang="en-US" dirty="0" smtClean="0"/>
              <a:t> transactions (</a:t>
            </a:r>
            <a:r>
              <a:rPr lang="en-US" dirty="0" smtClean="0"/>
              <a:t>n</a:t>
            </a:r>
            <a:r>
              <a:rPr lang="en-US" dirty="0" smtClean="0"/>
              <a:t>!) </a:t>
            </a:r>
            <a:r>
              <a:rPr lang="en-US" dirty="0" err="1" smtClean="0"/>
              <a:t>ie</a:t>
            </a:r>
            <a:r>
              <a:rPr lang="en-US" dirty="0" smtClean="0"/>
              <a:t> here </a:t>
            </a:r>
            <a:r>
              <a:rPr lang="en-US" dirty="0" err="1" smtClean="0"/>
              <a:t>no.of</a:t>
            </a:r>
            <a:r>
              <a:rPr lang="en-US" dirty="0" smtClean="0"/>
              <a:t> </a:t>
            </a:r>
            <a:r>
              <a:rPr lang="en-US" dirty="0" err="1" smtClean="0"/>
              <a:t>trsansactions</a:t>
            </a:r>
            <a:r>
              <a:rPr lang="en-US" dirty="0" smtClean="0"/>
              <a:t> n=3 T1,T2,T3, 3!=6 .  6 as below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695" b="4558"/>
          <a:stretch>
            <a:fillRect/>
          </a:stretch>
        </p:blipFill>
        <p:spPr bwMode="auto">
          <a:xfrm>
            <a:off x="609600" y="19812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72200" y="2209800"/>
            <a:ext cx="2971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While converting this schedule into serial and can able to </a:t>
            </a:r>
            <a:r>
              <a:rPr lang="en-US" sz="2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bring out any one of  this order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from the 6 possibilities, then you can it is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serializable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equivalent to any one of the 6</a:t>
            </a:r>
            <a:endParaRPr lang="en-US" sz="2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81000"/>
            <a:ext cx="59912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505200"/>
            <a:ext cx="65055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0"/>
            <a:ext cx="62579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3733800"/>
            <a:ext cx="22193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Conflict equivalence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10600" cy="5257800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Two schedules are said to be conflict equivalent if the </a:t>
            </a:r>
            <a:r>
              <a:rPr lang="en-IN" b="1" dirty="0">
                <a:solidFill>
                  <a:srgbClr val="0000FF"/>
                </a:solidFill>
              </a:rPr>
              <a:t>order of </a:t>
            </a:r>
            <a:r>
              <a:rPr lang="en-IN" b="1" dirty="0" smtClean="0">
                <a:solidFill>
                  <a:srgbClr val="0000FF"/>
                </a:solidFill>
              </a:rPr>
              <a:t>two </a:t>
            </a:r>
            <a:r>
              <a:rPr lang="en-IN" b="1" dirty="0">
                <a:solidFill>
                  <a:srgbClr val="0000FF"/>
                </a:solidFill>
              </a:rPr>
              <a:t>conflicting operations is the same </a:t>
            </a:r>
            <a:r>
              <a:rPr lang="en-IN" dirty="0"/>
              <a:t>in both the schedules.</a:t>
            </a:r>
          </a:p>
          <a:p>
            <a:pPr>
              <a:buNone/>
            </a:pPr>
            <a:r>
              <a:rPr lang="en-IN" b="1" u="sng" dirty="0" smtClean="0"/>
              <a:t>Conditions to be satisfied for </a:t>
            </a:r>
            <a:r>
              <a:rPr lang="en-IN" b="1" u="sng" dirty="0" smtClean="0"/>
              <a:t>Conflicting </a:t>
            </a:r>
            <a:r>
              <a:rPr lang="en-IN" b="1" u="sng" dirty="0"/>
              <a:t>operation:</a:t>
            </a:r>
          </a:p>
          <a:p>
            <a:r>
              <a:rPr lang="en-IN" dirty="0"/>
              <a:t>Operations belongs to </a:t>
            </a:r>
            <a:r>
              <a:rPr lang="en-IN" b="1" dirty="0">
                <a:solidFill>
                  <a:srgbClr val="0000FF"/>
                </a:solidFill>
              </a:rPr>
              <a:t>two different transactions</a:t>
            </a:r>
            <a:r>
              <a:rPr lang="en-IN" dirty="0"/>
              <a:t>.</a:t>
            </a:r>
          </a:p>
          <a:p>
            <a:r>
              <a:rPr lang="en-IN" dirty="0"/>
              <a:t>They should be working or </a:t>
            </a:r>
            <a:r>
              <a:rPr lang="en-IN" b="1" dirty="0">
                <a:solidFill>
                  <a:srgbClr val="0000FF"/>
                </a:solidFill>
              </a:rPr>
              <a:t>acting over same database item</a:t>
            </a:r>
            <a:r>
              <a:rPr lang="en-IN" dirty="0"/>
              <a:t> or variable.</a:t>
            </a:r>
          </a:p>
          <a:p>
            <a:r>
              <a:rPr lang="en-IN" b="1" dirty="0" err="1">
                <a:solidFill>
                  <a:srgbClr val="0000FF"/>
                </a:solidFill>
              </a:rPr>
              <a:t>Atleast</a:t>
            </a:r>
            <a:r>
              <a:rPr lang="en-IN" b="1" dirty="0">
                <a:solidFill>
                  <a:srgbClr val="0000FF"/>
                </a:solidFill>
              </a:rPr>
              <a:t> one </a:t>
            </a:r>
            <a:r>
              <a:rPr lang="en-IN" dirty="0"/>
              <a:t>of the operation should be </a:t>
            </a:r>
            <a:r>
              <a:rPr lang="en-IN" b="1" dirty="0">
                <a:solidFill>
                  <a:srgbClr val="0000FF"/>
                </a:solidFill>
              </a:rPr>
              <a:t>write</a:t>
            </a:r>
            <a:r>
              <a:rPr lang="en-IN" dirty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33442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27851" y="152400"/>
            <a:ext cx="5916149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105400" y="3200400"/>
            <a:ext cx="1143000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Two schedules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2794" t="1226" r="5004" b="4559"/>
          <a:stretch>
            <a:fillRect/>
          </a:stretch>
        </p:blipFill>
        <p:spPr bwMode="auto">
          <a:xfrm>
            <a:off x="152400" y="609600"/>
            <a:ext cx="5029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" y="0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0000FF"/>
                </a:solidFill>
              </a:rPr>
              <a:t>Check whether they are equivalent or not</a:t>
            </a:r>
            <a:endParaRPr lang="en-US" sz="3000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0200" y="762000"/>
            <a:ext cx="3352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R(A) and W(A) in both S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ans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S’ is same position. But R(B) changed.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Check adjacent non-conflict pairs.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If the pairs are non-conflict, then swap the position.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Again check for adjacent non-conflict pair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54102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/>
              <a:t> Two schedules are said to be conflict equivalent when one can be transformed to another by swapping non-conflicting operations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28600"/>
            <a:ext cx="11239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61925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2743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Non-conflict pairs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676400" y="1600200"/>
            <a:ext cx="9144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swap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304800"/>
            <a:ext cx="117157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191000" y="2057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Non-conflict pairs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381000"/>
            <a:ext cx="12192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5334000" y="1600200"/>
            <a:ext cx="17526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Swap again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448050"/>
            <a:ext cx="383857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H="1">
            <a:off x="6248400" y="2590800"/>
            <a:ext cx="685800" cy="838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45720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Now S and S’ are same </a:t>
            </a:r>
            <a:r>
              <a:rPr lang="en-IN" b="1" dirty="0" err="1">
                <a:solidFill>
                  <a:srgbClr val="C00000"/>
                </a:solidFill>
              </a:rPr>
              <a:t>ie</a:t>
            </a:r>
            <a:r>
              <a:rPr lang="en-IN" b="1" dirty="0">
                <a:solidFill>
                  <a:srgbClr val="C00000"/>
                </a:solidFill>
              </a:rPr>
              <a:t> they both are conflict equivalent schedule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90800"/>
            <a:ext cx="828110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88434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057400" y="6396335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Can’t miss any of the single step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8229600" cy="1905000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Check the equivalent schedule of this given schedule. Here no swapping(no change in positions) is needed between the </a:t>
            </a:r>
            <a:r>
              <a:rPr lang="en-IN" dirty="0" err="1"/>
              <a:t>adjacents</a:t>
            </a:r>
            <a:r>
              <a:rPr lang="en-IN" dirty="0"/>
              <a:t> </a:t>
            </a:r>
            <a:r>
              <a:rPr lang="en-IN" dirty="0" err="1"/>
              <a:t>bex</a:t>
            </a:r>
            <a:r>
              <a:rPr lang="en-IN" dirty="0"/>
              <a:t> already it is conflicting pairs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124200"/>
            <a:ext cx="11906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2895600"/>
            <a:ext cx="13906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3810000"/>
            <a:ext cx="28670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>
            <a:off x="4876800" y="3962400"/>
            <a:ext cx="838200" cy="38100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7010400" cy="1143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Conflict </a:t>
            </a:r>
            <a:r>
              <a:rPr lang="en-US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serializability</a:t>
            </a:r>
            <a:endParaRPr lang="en-US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914400"/>
            <a:ext cx="6781800" cy="2667000"/>
          </a:xfrm>
        </p:spPr>
        <p:txBody>
          <a:bodyPr numCol="2">
            <a:noAutofit/>
          </a:bodyPr>
          <a:lstStyle/>
          <a:p>
            <a:r>
              <a:rPr lang="en-US" sz="1350" dirty="0"/>
              <a:t>Check Whether given schedule is conflict serializable or not?</a:t>
            </a:r>
          </a:p>
          <a:p>
            <a:r>
              <a:rPr lang="en-US" sz="1350" dirty="0"/>
              <a:t>How to check it? – first draw precedence graph.(edges and vertices/nodes, vertices -transactions, edges- flow of conflict pairs)</a:t>
            </a:r>
          </a:p>
          <a:p>
            <a:r>
              <a:rPr lang="en-US" sz="1350" dirty="0"/>
              <a:t>How to draw the edges? Check conflict pairs in other transactions and </a:t>
            </a:r>
            <a:r>
              <a:rPr lang="en-US" sz="1350" dirty="0">
                <a:solidFill>
                  <a:srgbClr val="0000FF"/>
                </a:solidFill>
              </a:rPr>
              <a:t>draw the edges</a:t>
            </a:r>
            <a:r>
              <a:rPr lang="en-US" sz="1350" dirty="0"/>
              <a:t>.</a:t>
            </a:r>
          </a:p>
          <a:p>
            <a:r>
              <a:rPr lang="en-US" sz="1350" dirty="0"/>
              <a:t>What is conflict pairs? R-W, W-R,W-W</a:t>
            </a:r>
          </a:p>
          <a:p>
            <a:r>
              <a:rPr lang="en-US" sz="1350" dirty="0"/>
              <a:t>To check, start from T1 having R(x) as first operation and check with other two transactions for W(x) </a:t>
            </a:r>
            <a:r>
              <a:rPr lang="en-US" sz="1350" dirty="0" err="1"/>
              <a:t>ie</a:t>
            </a:r>
            <a:r>
              <a:rPr lang="en-US" sz="1350" dirty="0"/>
              <a:t> conflict pair, but there is no W(x) in T2 and T3. so cancel R(x) from T1.</a:t>
            </a:r>
          </a:p>
          <a:p>
            <a:r>
              <a:rPr lang="en-US" sz="1350" dirty="0"/>
              <a:t>Next check R(y) from T3, no W(Y) in T1 and T2, so cancel it.</a:t>
            </a:r>
          </a:p>
          <a:p>
            <a:r>
              <a:rPr lang="en-US" sz="1350" dirty="0"/>
              <a:t>Check R(x) in T3, yes there is W(x) in T1, then draw the edges from t3 to T1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2337793" cy="3886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0"/>
            <a:ext cx="244658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3778302"/>
            <a:ext cx="1944211" cy="307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own Arrow 7"/>
          <p:cNvSpPr/>
          <p:nvPr/>
        </p:nvSpPr>
        <p:spPr>
          <a:xfrm>
            <a:off x="1371600" y="39624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286000" y="5334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825631"/>
            <a:ext cx="1847850" cy="303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4724400" y="52578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 l="7048" r="8370"/>
          <a:stretch>
            <a:fillRect/>
          </a:stretch>
        </p:blipFill>
        <p:spPr bwMode="auto">
          <a:xfrm>
            <a:off x="7239000" y="4495800"/>
            <a:ext cx="18288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ight Arrow 12"/>
          <p:cNvSpPr/>
          <p:nvPr/>
        </p:nvSpPr>
        <p:spPr>
          <a:xfrm>
            <a:off x="6858000" y="5334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14600"/>
            <a:ext cx="2438400" cy="381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04800"/>
            <a:ext cx="21145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2362200"/>
            <a:ext cx="2753104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228600"/>
            <a:ext cx="22288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own Arrow 7"/>
          <p:cNvSpPr/>
          <p:nvPr/>
        </p:nvSpPr>
        <p:spPr>
          <a:xfrm>
            <a:off x="1295400" y="1981200"/>
            <a:ext cx="3810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2057400" y="1981200"/>
            <a:ext cx="914400" cy="4572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3276600" y="19050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1200" y="0"/>
            <a:ext cx="309562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5181600" y="2133600"/>
            <a:ext cx="990600" cy="6858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6858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 serialize this 3 transaction, find </a:t>
            </a:r>
            <a:r>
              <a:rPr lang="en-US" b="1" dirty="0">
                <a:solidFill>
                  <a:srgbClr val="0000FF"/>
                </a:solidFill>
              </a:rPr>
              <a:t>3!</a:t>
            </a:r>
            <a:r>
              <a:rPr lang="en-US" dirty="0"/>
              <a:t>, so 6 possibilities are there as:</a:t>
            </a:r>
          </a:p>
          <a:p>
            <a:r>
              <a:rPr lang="en-US" dirty="0"/>
              <a:t>T1-&gt;T2-&gt;T3</a:t>
            </a:r>
          </a:p>
          <a:p>
            <a:r>
              <a:rPr lang="en-US" dirty="0"/>
              <a:t>T1-&gt;T3-&gt;T2</a:t>
            </a:r>
          </a:p>
          <a:p>
            <a:r>
              <a:rPr lang="en-US" dirty="0"/>
              <a:t>T2-&gt;T1-&gt;T3</a:t>
            </a:r>
          </a:p>
          <a:p>
            <a:r>
              <a:rPr lang="en-US" b="1" dirty="0">
                <a:solidFill>
                  <a:srgbClr val="0000FF"/>
                </a:solidFill>
              </a:rPr>
              <a:t>T2-&gt;T3-&gt;T1</a:t>
            </a:r>
          </a:p>
          <a:p>
            <a:r>
              <a:rPr lang="en-US" dirty="0"/>
              <a:t>T3-&gt;T1-&gt;T2</a:t>
            </a:r>
          </a:p>
          <a:p>
            <a:r>
              <a:rPr lang="en-US" dirty="0"/>
              <a:t>T3-&gt;T2-&gt;T1</a:t>
            </a:r>
          </a:p>
          <a:p>
            <a:r>
              <a:rPr lang="en-US" dirty="0"/>
              <a:t>Among this graph is equivalent to which serial transaction?</a:t>
            </a:r>
          </a:p>
          <a:p>
            <a:r>
              <a:rPr lang="en-US" dirty="0"/>
              <a:t>To check this, go to the graph for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Indegree</a:t>
            </a:r>
            <a:r>
              <a:rPr lang="en-US" b="1" dirty="0">
                <a:solidFill>
                  <a:srgbClr val="0000FF"/>
                </a:solidFill>
              </a:rPr>
              <a:t> =0 ,means find the vertices whose </a:t>
            </a:r>
            <a:r>
              <a:rPr lang="en-US" b="1" dirty="0" err="1">
                <a:solidFill>
                  <a:srgbClr val="0000FF"/>
                </a:solidFill>
              </a:rPr>
              <a:t>indegree</a:t>
            </a:r>
            <a:r>
              <a:rPr lang="en-US" b="1" dirty="0">
                <a:solidFill>
                  <a:srgbClr val="0000FF"/>
                </a:solidFill>
              </a:rPr>
              <a:t> is zero (no edges is towards that node)</a:t>
            </a:r>
          </a:p>
          <a:p>
            <a:r>
              <a:rPr lang="en-US" b="1" dirty="0">
                <a:solidFill>
                  <a:srgbClr val="0000FF"/>
                </a:solidFill>
              </a:rPr>
              <a:t>In this example T2 </a:t>
            </a:r>
            <a:r>
              <a:rPr lang="en-US" b="1" dirty="0" err="1">
                <a:solidFill>
                  <a:srgbClr val="0000FF"/>
                </a:solidFill>
              </a:rPr>
              <a:t>indegree</a:t>
            </a:r>
            <a:r>
              <a:rPr lang="en-US" b="1" dirty="0">
                <a:solidFill>
                  <a:srgbClr val="0000FF"/>
                </a:solidFill>
              </a:rPr>
              <a:t> is 0, so first remove it.</a:t>
            </a:r>
          </a:p>
          <a:p>
            <a:r>
              <a:rPr lang="en-US" b="1" dirty="0">
                <a:solidFill>
                  <a:srgbClr val="0000FF"/>
                </a:solidFill>
              </a:rPr>
              <a:t>After T3 has </a:t>
            </a:r>
            <a:r>
              <a:rPr lang="en-US" b="1" dirty="0" err="1">
                <a:solidFill>
                  <a:srgbClr val="0000FF"/>
                </a:solidFill>
              </a:rPr>
              <a:t>indegree</a:t>
            </a:r>
            <a:r>
              <a:rPr lang="en-US" b="1" dirty="0">
                <a:solidFill>
                  <a:srgbClr val="0000FF"/>
                </a:solidFill>
              </a:rPr>
              <a:t> 0, so remove it. (T2-&gt;T3)</a:t>
            </a:r>
          </a:p>
          <a:p>
            <a:r>
              <a:rPr lang="en-US" b="1" dirty="0">
                <a:solidFill>
                  <a:srgbClr val="0000FF"/>
                </a:solidFill>
              </a:rPr>
              <a:t>After removing T3 only one node T1 will be there, and its </a:t>
            </a:r>
            <a:r>
              <a:rPr lang="en-US" b="1" dirty="0" err="1">
                <a:solidFill>
                  <a:srgbClr val="0000FF"/>
                </a:solidFill>
              </a:rPr>
              <a:t>indegree</a:t>
            </a:r>
            <a:r>
              <a:rPr lang="en-US" b="1" dirty="0">
                <a:solidFill>
                  <a:srgbClr val="0000FF"/>
                </a:solidFill>
              </a:rPr>
              <a:t> is  now 0, so remove it. (T2-&gt;T3-&gt;T1)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4038600"/>
            <a:ext cx="11144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</a:t>
            </a:r>
            <a:r>
              <a:rPr lang="en-US" dirty="0" err="1"/>
              <a:t>serializability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8915400" cy="27432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Check whether this is conflict serializable or not?</a:t>
            </a:r>
          </a:p>
          <a:p>
            <a:r>
              <a:rPr lang="en-US" dirty="0"/>
              <a:t>It is </a:t>
            </a:r>
            <a:r>
              <a:rPr lang="en-US" b="1" dirty="0">
                <a:solidFill>
                  <a:srgbClr val="0000FF"/>
                </a:solidFill>
              </a:rPr>
              <a:t>not a conflict </a:t>
            </a:r>
            <a:r>
              <a:rPr lang="en-US" b="1" dirty="0" err="1">
                <a:solidFill>
                  <a:srgbClr val="0000FF"/>
                </a:solidFill>
              </a:rPr>
              <a:t>seriablizable</a:t>
            </a:r>
            <a:r>
              <a:rPr lang="en-US" b="1" dirty="0">
                <a:solidFill>
                  <a:srgbClr val="0000FF"/>
                </a:solidFill>
              </a:rPr>
              <a:t>(</a:t>
            </a:r>
            <a:r>
              <a:rPr lang="en-US" b="1" dirty="0" err="1">
                <a:solidFill>
                  <a:srgbClr val="0000FF"/>
                </a:solidFill>
              </a:rPr>
              <a:t>ie</a:t>
            </a:r>
            <a:r>
              <a:rPr lang="en-US" b="1" dirty="0">
                <a:solidFill>
                  <a:srgbClr val="0000FF"/>
                </a:solidFill>
              </a:rPr>
              <a:t>. It is non-conflict serializable)</a:t>
            </a:r>
            <a:r>
              <a:rPr lang="en-US" dirty="0"/>
              <a:t>, because loop exist between T1 and T2.</a:t>
            </a:r>
            <a:r>
              <a:rPr lang="en-US" b="1" dirty="0">
                <a:solidFill>
                  <a:srgbClr val="0000FF"/>
                </a:solidFill>
              </a:rPr>
              <a:t>But can’t answer for whether it is serial.</a:t>
            </a:r>
          </a:p>
          <a:p>
            <a:r>
              <a:rPr lang="en-US" b="1" dirty="0">
                <a:solidFill>
                  <a:srgbClr val="0000FF"/>
                </a:solidFill>
              </a:rPr>
              <a:t>So make use of second method called  </a:t>
            </a:r>
            <a:r>
              <a:rPr lang="en-US" b="1" dirty="0">
                <a:solidFill>
                  <a:srgbClr val="C00000"/>
                </a:solidFill>
              </a:rPr>
              <a:t>view serializable </a:t>
            </a:r>
            <a:r>
              <a:rPr lang="en-US" b="1" dirty="0">
                <a:solidFill>
                  <a:srgbClr val="0000FF"/>
                </a:solidFill>
              </a:rPr>
              <a:t>method</a:t>
            </a:r>
          </a:p>
          <a:p>
            <a:r>
              <a:rPr lang="en-US" b="1" dirty="0">
                <a:solidFill>
                  <a:srgbClr val="0000FF"/>
                </a:solidFill>
              </a:rPr>
              <a:t>Little bit rearrange the schedule as given in 3</a:t>
            </a:r>
            <a:r>
              <a:rPr lang="en-US" b="1" baseline="30000" dirty="0">
                <a:solidFill>
                  <a:srgbClr val="0000FF"/>
                </a:solidFill>
              </a:rPr>
              <a:t>rd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diagram.check</a:t>
            </a:r>
            <a:r>
              <a:rPr lang="en-US" b="1" dirty="0">
                <a:solidFill>
                  <a:srgbClr val="0000FF"/>
                </a:solidFill>
              </a:rPr>
              <a:t> whether first and third are matching each other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01331"/>
            <a:ext cx="2209800" cy="3056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3886200"/>
            <a:ext cx="2057400" cy="1990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803" y="3886200"/>
            <a:ext cx="244179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842" name="AutoShape 2" descr="https://media.geeksforgeeks.org/wp-content/uploads/20201019233843/Annotation2020101923285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844" name="Picture 4" descr="Lightbox"/>
          <p:cNvPicPr>
            <a:picLocks noChangeAspect="1" noChangeArrowheads="1"/>
          </p:cNvPicPr>
          <p:nvPr/>
        </p:nvPicPr>
        <p:blipFill>
          <a:blip r:embed="rId5" cstate="print"/>
          <a:srcRect l="9151" t="8406" r="10094" b="11734"/>
          <a:stretch>
            <a:fillRect/>
          </a:stretch>
        </p:blipFill>
        <p:spPr bwMode="auto">
          <a:xfrm>
            <a:off x="7086600" y="4343400"/>
            <a:ext cx="1828800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"/>
            <a:ext cx="369139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l="3509"/>
          <a:stretch>
            <a:fillRect/>
          </a:stretch>
        </p:blipFill>
        <p:spPr bwMode="auto">
          <a:xfrm>
            <a:off x="4191000" y="304800"/>
            <a:ext cx="4191000" cy="382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4419600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They both are view equivalent and not conflict equivalent.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Here conflict serializable says it is not serializable but view says it is serializable.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serializable is not achieved by conflict </a:t>
            </a:r>
            <a:r>
              <a:rPr lang="en-US" dirty="0"/>
              <a:t>then </a:t>
            </a:r>
            <a:r>
              <a:rPr lang="en-US" b="1" dirty="0">
                <a:solidFill>
                  <a:srgbClr val="C00000"/>
                </a:solidFill>
              </a:rPr>
              <a:t>go for view serializable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91000" y="47244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Conflict </a:t>
            </a:r>
            <a:r>
              <a:rPr lang="en-US" dirty="0" err="1"/>
              <a:t>Serializability</a:t>
            </a:r>
            <a:r>
              <a:rPr lang="en-US" dirty="0"/>
              <a:t> in DBMS checks if a non-serial schedule is conflict serializable or not. View </a:t>
            </a:r>
            <a:r>
              <a:rPr lang="en-US" dirty="0" err="1"/>
              <a:t>Serializability</a:t>
            </a:r>
            <a:r>
              <a:rPr lang="en-US" dirty="0"/>
              <a:t> checks if a schedule is view serializable or not. If a schedule is a view equivalent to a Serial Schedule, it is said to be view serializable.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Need of </a:t>
            </a:r>
            <a:r>
              <a:rPr lang="en-US" b="1" dirty="0" smtClean="0"/>
              <a:t>View-</a:t>
            </a:r>
            <a:r>
              <a:rPr lang="en-US" b="1" dirty="0" err="1" smtClean="0"/>
              <a:t>Serializability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5410200"/>
          </a:xfrm>
        </p:spPr>
        <p:txBody>
          <a:bodyPr>
            <a:normAutofit fontScale="55000" lnSpcReduction="20000"/>
          </a:bodyPr>
          <a:lstStyle/>
          <a:p>
            <a:pPr fontAlgn="base"/>
            <a:r>
              <a:rPr lang="en-US" dirty="0" smtClean="0"/>
              <a:t>There </a:t>
            </a:r>
            <a:r>
              <a:rPr lang="en-US" dirty="0" smtClean="0"/>
              <a:t>may be </a:t>
            </a:r>
            <a:r>
              <a:rPr lang="en-US" b="1" dirty="0" smtClean="0">
                <a:solidFill>
                  <a:srgbClr val="C00000"/>
                </a:solidFill>
              </a:rPr>
              <a:t>some schedules that are not Conflict-</a:t>
            </a:r>
            <a:r>
              <a:rPr lang="en-US" b="1" dirty="0" err="1" smtClean="0">
                <a:solidFill>
                  <a:srgbClr val="C00000"/>
                </a:solidFill>
              </a:rPr>
              <a:t>Serializable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 -  but </a:t>
            </a:r>
            <a:r>
              <a:rPr lang="en-US" b="1" dirty="0" smtClean="0">
                <a:solidFill>
                  <a:srgbClr val="C00000"/>
                </a:solidFill>
              </a:rPr>
              <a:t>still gives a consistent </a:t>
            </a:r>
            <a:r>
              <a:rPr lang="en-US" dirty="0" smtClean="0"/>
              <a:t>result because the concept of </a:t>
            </a:r>
            <a:r>
              <a:rPr lang="en-US" u="sng" dirty="0" smtClean="0">
                <a:hlinkClick r:id="rId2"/>
              </a:rPr>
              <a:t>Conflict-</a:t>
            </a:r>
            <a:r>
              <a:rPr lang="en-US" u="sng" dirty="0" err="1" smtClean="0">
                <a:hlinkClick r:id="rId2"/>
              </a:rPr>
              <a:t>Serializability</a:t>
            </a:r>
            <a:r>
              <a:rPr lang="en-US" dirty="0" smtClean="0"/>
              <a:t> becomes limited when the </a:t>
            </a:r>
            <a:r>
              <a:rPr lang="en-US" b="1" u="sng" dirty="0" smtClean="0">
                <a:hlinkClick r:id="rId3"/>
              </a:rPr>
              <a:t>Precedence Graph</a:t>
            </a:r>
            <a:r>
              <a:rPr lang="en-US" dirty="0" smtClean="0"/>
              <a:t> of a schedule contains a </a:t>
            </a:r>
            <a:r>
              <a:rPr lang="en-US" b="1" dirty="0" smtClean="0"/>
              <a:t>loop/cycle.</a:t>
            </a:r>
            <a:r>
              <a:rPr lang="en-US" dirty="0" smtClean="0"/>
              <a:t> </a:t>
            </a:r>
            <a:endParaRPr lang="en-US" dirty="0" smtClean="0"/>
          </a:p>
          <a:p>
            <a:pPr fontAlgn="base"/>
            <a:r>
              <a:rPr lang="en-US" dirty="0" smtClean="0"/>
              <a:t>In </a:t>
            </a:r>
            <a:r>
              <a:rPr lang="en-US" dirty="0" smtClean="0"/>
              <a:t>such a case we cannot predict whether a schedule would be consistent or inconsistent. </a:t>
            </a:r>
            <a:endParaRPr lang="en-US" dirty="0" smtClean="0"/>
          </a:p>
          <a:p>
            <a:pPr fontAlgn="base"/>
            <a:r>
              <a:rPr lang="en-US" dirty="0" smtClean="0"/>
              <a:t>As </a:t>
            </a:r>
            <a:r>
              <a:rPr lang="en-US" dirty="0" smtClean="0"/>
              <a:t>per the concept of Conflict-</a:t>
            </a:r>
            <a:r>
              <a:rPr lang="en-US" dirty="0" err="1" smtClean="0"/>
              <a:t>Serializability</a:t>
            </a:r>
            <a:r>
              <a:rPr lang="en-US" dirty="0" smtClean="0"/>
              <a:t>, </a:t>
            </a:r>
            <a:r>
              <a:rPr lang="en-US" dirty="0" smtClean="0"/>
              <a:t>We </a:t>
            </a:r>
            <a:r>
              <a:rPr lang="en-US" dirty="0" smtClean="0"/>
              <a:t>can say that a schedule is Conflict-</a:t>
            </a:r>
            <a:r>
              <a:rPr lang="en-US" dirty="0" err="1" smtClean="0"/>
              <a:t>Serializable</a:t>
            </a:r>
            <a:r>
              <a:rPr lang="en-US" dirty="0" smtClean="0"/>
              <a:t> (means serial and consistent) if its corresponding precedence graph does not have any loop/cycle. </a:t>
            </a:r>
          </a:p>
          <a:p>
            <a:pPr fontAlgn="base"/>
            <a:r>
              <a:rPr lang="en-US" dirty="0" smtClean="0"/>
              <a:t>But, what if a schedule’s precedence graph contains a cycle/loop and is giving consistent result/accurate results as a conflict </a:t>
            </a:r>
            <a:r>
              <a:rPr lang="en-US" dirty="0" err="1" smtClean="0"/>
              <a:t>serializable</a:t>
            </a:r>
            <a:r>
              <a:rPr lang="en-US" dirty="0" smtClean="0"/>
              <a:t> schedule is giving? </a:t>
            </a:r>
          </a:p>
          <a:p>
            <a:r>
              <a:rPr lang="en-US" dirty="0" smtClean="0"/>
              <a:t>So, to address such cases we brought the concept of</a:t>
            </a:r>
            <a:r>
              <a:rPr lang="en-US" b="1" dirty="0" smtClean="0"/>
              <a:t> View-</a:t>
            </a:r>
            <a:r>
              <a:rPr lang="en-US" b="1" dirty="0" err="1" smtClean="0"/>
              <a:t>Serializability</a:t>
            </a:r>
            <a:r>
              <a:rPr lang="en-US" dirty="0" smtClean="0"/>
              <a:t> because we did not want to confine the concept of </a:t>
            </a:r>
            <a:r>
              <a:rPr lang="en-US" dirty="0" err="1" smtClean="0"/>
              <a:t>serializability</a:t>
            </a:r>
            <a:r>
              <a:rPr lang="en-US" dirty="0" smtClean="0"/>
              <a:t> only to Conflict-</a:t>
            </a:r>
            <a:r>
              <a:rPr lang="en-US" dirty="0" err="1" smtClean="0"/>
              <a:t>Serializability</a:t>
            </a:r>
            <a:r>
              <a:rPr lang="en-US" dirty="0" smtClean="0"/>
              <a:t>. 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Recoverable Schedules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534400" cy="144780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Always tow questions: </a:t>
            </a:r>
            <a:r>
              <a:rPr lang="en-US" dirty="0" err="1" smtClean="0"/>
              <a:t>serializability</a:t>
            </a:r>
            <a:r>
              <a:rPr lang="en-US" dirty="0" smtClean="0"/>
              <a:t> and </a:t>
            </a:r>
            <a:r>
              <a:rPr lang="en-US" dirty="0" err="1" smtClean="0"/>
              <a:t>recoverrability</a:t>
            </a:r>
            <a:endParaRPr lang="en-US" dirty="0" smtClean="0"/>
          </a:p>
          <a:p>
            <a:r>
              <a:rPr lang="en-US" dirty="0" smtClean="0"/>
              <a:t>Situation </a:t>
            </a:r>
            <a:r>
              <a:rPr lang="en-US" dirty="0"/>
              <a:t>where we recover the data (old database state) after some </a:t>
            </a:r>
            <a:r>
              <a:rPr lang="en-US" dirty="0" smtClean="0"/>
              <a:t>failure of the schedule.</a:t>
            </a:r>
          </a:p>
          <a:p>
            <a:r>
              <a:rPr lang="en-US" dirty="0" smtClean="0"/>
              <a:t>From the given schedule, find whether it is recoverable or irrecoverable? (</a:t>
            </a:r>
            <a:r>
              <a:rPr lang="en-US" dirty="0" err="1" smtClean="0"/>
              <a:t>ie</a:t>
            </a:r>
            <a:r>
              <a:rPr lang="en-US" dirty="0" smtClean="0"/>
              <a:t> whether the schedule is having the ability of getting recovered or not?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11713" t="22021" r="71303" b="32292"/>
          <a:stretch>
            <a:fillRect/>
          </a:stretch>
        </p:blipFill>
        <p:spPr bwMode="auto">
          <a:xfrm>
            <a:off x="304800" y="2362200"/>
            <a:ext cx="251625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52400" y="4800600"/>
            <a:ext cx="8382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2209800"/>
            <a:ext cx="33909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4793582"/>
            <a:ext cx="4419600" cy="2064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191000" y="5181600"/>
            <a:ext cx="4572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4648200"/>
            <a:ext cx="1371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5 in shared memory but in db( it is 10)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5000" y="5638800"/>
            <a:ext cx="26670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Once after committed, it gets stored or reflected in db (</a:t>
            </a:r>
            <a:r>
              <a:rPr lang="en-US" b="1" dirty="0" err="1" smtClean="0">
                <a:solidFill>
                  <a:srgbClr val="C00000"/>
                </a:solidFill>
              </a:rPr>
              <a:t>ie</a:t>
            </a:r>
            <a:r>
              <a:rPr lang="en-US" b="1" dirty="0" smtClean="0">
                <a:solidFill>
                  <a:srgbClr val="C00000"/>
                </a:solidFill>
              </a:rPr>
              <a:t> durability)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3124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B=20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2209800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T1 failed after R(B) due to h/w or s/w failure, then as per atomicity, back to first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 err="1" smtClean="0"/>
              <a:t>rollbacked</a:t>
            </a:r>
            <a:r>
              <a:rPr lang="en-US" dirty="0" smtClean="0"/>
              <a:t> to start of T1, so everything lost. So it is irrecoverable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and </a:t>
            </a:r>
            <a:r>
              <a:rPr lang="en-US" dirty="0" err="1" smtClean="0"/>
              <a:t>cascadless</a:t>
            </a:r>
            <a:r>
              <a:rPr lang="en-US" dirty="0" smtClean="0"/>
              <a:t>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600201"/>
            <a:ext cx="4419600" cy="1981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This is dirty write- read. To avoid this perform rollback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00200"/>
            <a:ext cx="263842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Concurrency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a multiprogramming environment where </a:t>
            </a:r>
            <a:r>
              <a:rPr lang="en-US" b="1" dirty="0">
                <a:solidFill>
                  <a:srgbClr val="0033CC"/>
                </a:solidFill>
              </a:rPr>
              <a:t>multiple transactions can be executed simultaneously</a:t>
            </a:r>
            <a:r>
              <a:rPr lang="en-US" dirty="0"/>
              <a:t>, it is highly </a:t>
            </a:r>
            <a:r>
              <a:rPr lang="en-US" dirty="0">
                <a:solidFill>
                  <a:srgbClr val="C00000"/>
                </a:solidFill>
              </a:rPr>
              <a:t>important to control the concurrency </a:t>
            </a:r>
            <a:r>
              <a:rPr lang="en-US" dirty="0"/>
              <a:t>of transactions. </a:t>
            </a:r>
            <a:endParaRPr lang="en-US" dirty="0" smtClean="0"/>
          </a:p>
          <a:p>
            <a:r>
              <a:rPr lang="en-US" dirty="0" smtClean="0"/>
              <a:t>To ensure the system must control </a:t>
            </a:r>
            <a:r>
              <a:rPr lang="en-US" dirty="0" err="1" smtClean="0"/>
              <a:t>theinteraction</a:t>
            </a:r>
            <a:r>
              <a:rPr lang="en-US" dirty="0" smtClean="0"/>
              <a:t> among the concurrent transactions – through a mechanism concurrency control</a:t>
            </a:r>
            <a:endParaRPr lang="en-US" dirty="0"/>
          </a:p>
          <a:p>
            <a:r>
              <a:rPr lang="en-US" dirty="0"/>
              <a:t>We have </a:t>
            </a:r>
            <a:r>
              <a:rPr lang="en-US" b="1" dirty="0">
                <a:solidFill>
                  <a:srgbClr val="0033CC"/>
                </a:solidFill>
              </a:rPr>
              <a:t>concurrency control protocols </a:t>
            </a:r>
            <a:r>
              <a:rPr lang="en-US" dirty="0"/>
              <a:t>to ensure atomicity, isolation, and </a:t>
            </a:r>
            <a:r>
              <a:rPr lang="en-US" dirty="0" err="1"/>
              <a:t>serializability</a:t>
            </a:r>
            <a:r>
              <a:rPr lang="en-US" dirty="0"/>
              <a:t> of concurrent transactions.</a:t>
            </a:r>
          </a:p>
          <a:p>
            <a:r>
              <a:rPr lang="en-US" dirty="0"/>
              <a:t> Concurrency control protocols can be broadly divided into two categories −</a:t>
            </a:r>
          </a:p>
          <a:p>
            <a:pPr lvl="1"/>
            <a:r>
              <a:rPr lang="en-US" b="1" dirty="0">
                <a:solidFill>
                  <a:srgbClr val="0033CC"/>
                </a:solidFill>
              </a:rPr>
              <a:t>Lock based protocols</a:t>
            </a:r>
          </a:p>
          <a:p>
            <a:pPr lvl="1"/>
            <a:r>
              <a:rPr lang="en-US" b="1" dirty="0">
                <a:solidFill>
                  <a:srgbClr val="0033CC"/>
                </a:solidFill>
              </a:rPr>
              <a:t>Time stamp based protocols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14400"/>
            <a:ext cx="891662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Lock-Based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610600" cy="5715000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One way to ensure isolation is to require that </a:t>
            </a:r>
            <a:r>
              <a:rPr lang="en-US" b="1" dirty="0">
                <a:solidFill>
                  <a:srgbClr val="0033CC"/>
                </a:solidFill>
              </a:rPr>
              <a:t>data items be accessed in a mutually exclusive </a:t>
            </a:r>
            <a:r>
              <a:rPr lang="en-US" dirty="0"/>
              <a:t>manner; that is, </a:t>
            </a:r>
            <a:r>
              <a:rPr lang="en-US" b="1" dirty="0">
                <a:solidFill>
                  <a:srgbClr val="0033CC"/>
                </a:solidFill>
              </a:rPr>
              <a:t>while one transaction is accessing a data item</a:t>
            </a:r>
            <a:r>
              <a:rPr lang="en-US" dirty="0"/>
              <a:t>, </a:t>
            </a:r>
            <a:r>
              <a:rPr lang="en-US" b="1" dirty="0">
                <a:solidFill>
                  <a:srgbClr val="0033CC"/>
                </a:solidFill>
              </a:rPr>
              <a:t>no other transaction can modify</a:t>
            </a:r>
            <a:r>
              <a:rPr lang="en-US" dirty="0"/>
              <a:t> that data item.</a:t>
            </a:r>
          </a:p>
          <a:p>
            <a:r>
              <a:rPr lang="en-US" dirty="0"/>
              <a:t> The most common method - </a:t>
            </a:r>
            <a:r>
              <a:rPr lang="en-US" b="1" dirty="0">
                <a:solidFill>
                  <a:srgbClr val="C00000"/>
                </a:solidFill>
              </a:rPr>
              <a:t>holding a lock </a:t>
            </a:r>
            <a:r>
              <a:rPr lang="en-US" dirty="0"/>
              <a:t>on that item.</a:t>
            </a:r>
          </a:p>
          <a:p>
            <a:pPr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Locks:</a:t>
            </a:r>
          </a:p>
          <a:p>
            <a:pPr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modes: </a:t>
            </a:r>
          </a:p>
          <a:p>
            <a:pPr>
              <a:buNone/>
            </a:pPr>
            <a:r>
              <a:rPr lang="en-US" dirty="0"/>
              <a:t>1. Shared. </a:t>
            </a:r>
          </a:p>
          <a:p>
            <a:pPr>
              <a:buNone/>
            </a:pPr>
            <a:r>
              <a:rPr lang="en-US" dirty="0"/>
              <a:t>2. Exclusive. </a:t>
            </a:r>
          </a:p>
          <a:p>
            <a:pPr>
              <a:buNone/>
            </a:pPr>
            <a:r>
              <a:rPr lang="en-US" sz="4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Shared lock:</a:t>
            </a:r>
            <a:r>
              <a:rPr lang="en-US" sz="4000" b="1" u="sng" dirty="0">
                <a:solidFill>
                  <a:srgbClr val="0033CC"/>
                </a:solidFill>
              </a:rPr>
              <a:t> </a:t>
            </a:r>
            <a:r>
              <a:rPr lang="en-US" sz="4000" b="1" dirty="0">
                <a:solidFill>
                  <a:srgbClr val="0033CC"/>
                </a:solidFill>
              </a:rPr>
              <a:t>(lock-S)</a:t>
            </a:r>
            <a:endParaRPr lang="en-US" sz="4000" b="1" u="sng" dirty="0">
              <a:solidFill>
                <a:srgbClr val="0033CC"/>
              </a:solidFill>
            </a:endParaRPr>
          </a:p>
          <a:p>
            <a:r>
              <a:rPr lang="en-US" dirty="0"/>
              <a:t>It is also known as a </a:t>
            </a:r>
            <a:r>
              <a:rPr lang="en-US" b="1" dirty="0">
                <a:solidFill>
                  <a:srgbClr val="C00000"/>
                </a:solidFill>
              </a:rPr>
              <a:t>Read-only lock</a:t>
            </a:r>
            <a:r>
              <a:rPr lang="en-US" dirty="0">
                <a:solidFill>
                  <a:srgbClr val="C00000"/>
                </a:solidFill>
              </a:rPr>
              <a:t>. </a:t>
            </a:r>
            <a:r>
              <a:rPr lang="en-US" dirty="0"/>
              <a:t>In a shared lock, the </a:t>
            </a:r>
            <a:r>
              <a:rPr lang="en-US" b="1" dirty="0">
                <a:solidFill>
                  <a:srgbClr val="0033CC"/>
                </a:solidFill>
              </a:rPr>
              <a:t>data item can only read by the transaction</a:t>
            </a:r>
            <a:r>
              <a:rPr lang="en-US" dirty="0"/>
              <a:t>.</a:t>
            </a:r>
          </a:p>
          <a:p>
            <a:r>
              <a:rPr lang="en-US" dirty="0"/>
              <a:t>It can be shared between the transactions because when the transaction holds a lock, then it can't update the data on the data item.</a:t>
            </a:r>
          </a:p>
          <a:p>
            <a:r>
              <a:rPr lang="en-US" dirty="0"/>
              <a:t>Whenever a shared lock is used on a database, it can be </a:t>
            </a:r>
            <a:r>
              <a:rPr lang="en-US" b="1" dirty="0">
                <a:solidFill>
                  <a:srgbClr val="C00000"/>
                </a:solidFill>
              </a:rPr>
              <a:t>read by several users</a:t>
            </a:r>
            <a:r>
              <a:rPr lang="en-US" dirty="0"/>
              <a:t>, but these users who are reading the information or the data items </a:t>
            </a:r>
            <a:r>
              <a:rPr lang="en-US" b="1" dirty="0">
                <a:solidFill>
                  <a:srgbClr val="C00000"/>
                </a:solidFill>
              </a:rPr>
              <a:t>will not have permission to edit it </a:t>
            </a:r>
            <a:r>
              <a:rPr lang="en-US" dirty="0"/>
              <a:t>or make any changes to the data items.</a:t>
            </a:r>
          </a:p>
          <a:p>
            <a:r>
              <a:rPr lang="en-US" dirty="0"/>
              <a:t>If a transaction </a:t>
            </a:r>
            <a:r>
              <a:rPr lang="en-US" b="1" dirty="0">
                <a:solidFill>
                  <a:srgbClr val="0033CC"/>
                </a:solidFill>
              </a:rPr>
              <a:t>Ti has obtained a shared-mode lock </a:t>
            </a:r>
            <a:r>
              <a:rPr lang="en-US" dirty="0"/>
              <a:t>(denoted by S) </a:t>
            </a:r>
            <a:r>
              <a:rPr lang="en-US" b="1" dirty="0">
                <a:solidFill>
                  <a:srgbClr val="0033CC"/>
                </a:solidFill>
              </a:rPr>
              <a:t>on item Q</a:t>
            </a:r>
            <a:r>
              <a:rPr lang="en-US" dirty="0"/>
              <a:t>, then </a:t>
            </a:r>
            <a:r>
              <a:rPr lang="en-US" b="1" dirty="0">
                <a:solidFill>
                  <a:srgbClr val="C00000"/>
                </a:solidFill>
              </a:rPr>
              <a:t>Ti can read, but cannot write, Q.</a:t>
            </a:r>
          </a:p>
          <a:p>
            <a:pPr>
              <a:buNone/>
            </a:pPr>
            <a:r>
              <a:rPr lang="en-US" sz="4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Exclusive lock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4000" b="1" dirty="0">
                <a:solidFill>
                  <a:srgbClr val="0033CC"/>
                </a:solidFill>
              </a:rPr>
              <a:t>(lock-X)</a:t>
            </a:r>
            <a:endParaRPr lang="en-US" sz="4000" b="1" dirty="0">
              <a:solidFill>
                <a:srgbClr val="00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/>
              <a:t>In the exclusive lock or </a:t>
            </a:r>
            <a:r>
              <a:rPr lang="en-US" b="1" dirty="0">
                <a:solidFill>
                  <a:srgbClr val="C00000"/>
                </a:solidFill>
              </a:rPr>
              <a:t>write lock</a:t>
            </a:r>
            <a:r>
              <a:rPr lang="en-US" dirty="0"/>
              <a:t>, the data </a:t>
            </a:r>
            <a:r>
              <a:rPr lang="en-US" b="1" dirty="0">
                <a:solidFill>
                  <a:srgbClr val="0033CC"/>
                </a:solidFill>
              </a:rPr>
              <a:t>item can be both reads as well as written by the transaction</a:t>
            </a:r>
            <a:r>
              <a:rPr lang="en-US" dirty="0"/>
              <a:t>.</a:t>
            </a:r>
          </a:p>
          <a:p>
            <a:r>
              <a:rPr lang="en-US" dirty="0"/>
              <a:t>This lock is exclusive, and in this lock, </a:t>
            </a:r>
            <a:r>
              <a:rPr lang="en-US" b="1" dirty="0">
                <a:solidFill>
                  <a:srgbClr val="C00000"/>
                </a:solidFill>
              </a:rPr>
              <a:t>multiple transactions do not modify the same data simultaneously</a:t>
            </a:r>
            <a:r>
              <a:rPr lang="en-US" dirty="0"/>
              <a:t>.</a:t>
            </a:r>
          </a:p>
          <a:p>
            <a:r>
              <a:rPr lang="en-US" dirty="0"/>
              <a:t>After </a:t>
            </a:r>
            <a:r>
              <a:rPr lang="en-US" b="1" dirty="0">
                <a:solidFill>
                  <a:srgbClr val="0033CC"/>
                </a:solidFill>
              </a:rPr>
              <a:t>finishing the 'write' step</a:t>
            </a:r>
            <a:r>
              <a:rPr lang="en-US" dirty="0"/>
              <a:t>, transactions can </a:t>
            </a:r>
            <a:r>
              <a:rPr lang="en-US" b="1" dirty="0">
                <a:solidFill>
                  <a:srgbClr val="0033CC"/>
                </a:solidFill>
              </a:rPr>
              <a:t>unlock the data item.</a:t>
            </a:r>
          </a:p>
          <a:p>
            <a:r>
              <a:rPr lang="en-US" dirty="0"/>
              <a:t>If a transaction </a:t>
            </a:r>
            <a:r>
              <a:rPr lang="en-US" b="1" dirty="0">
                <a:solidFill>
                  <a:srgbClr val="0033CC"/>
                </a:solidFill>
              </a:rPr>
              <a:t>Ti has obtained an exclusive-mode lock </a:t>
            </a:r>
            <a:r>
              <a:rPr lang="en-US" dirty="0"/>
              <a:t>(denoted by X) </a:t>
            </a:r>
            <a:r>
              <a:rPr lang="en-US" b="1" dirty="0">
                <a:solidFill>
                  <a:srgbClr val="0033CC"/>
                </a:solidFill>
              </a:rPr>
              <a:t>on item Q</a:t>
            </a:r>
            <a:r>
              <a:rPr lang="en-US" dirty="0"/>
              <a:t>, then </a:t>
            </a:r>
            <a:r>
              <a:rPr lang="en-US" b="1" dirty="0">
                <a:solidFill>
                  <a:srgbClr val="C00000"/>
                </a:solidFill>
              </a:rPr>
              <a:t>Ti can both read and write Q.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Lock Compatibility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19400"/>
          </a:xfrm>
        </p:spPr>
        <p:txBody>
          <a:bodyPr numCol="2">
            <a:normAutofit fontScale="47500" lnSpcReduction="20000"/>
          </a:bodyPr>
          <a:lstStyle/>
          <a:p>
            <a:r>
              <a:rPr lang="en-US" b="1" dirty="0">
                <a:solidFill>
                  <a:srgbClr val="0033CC"/>
                </a:solidFill>
              </a:rPr>
              <a:t>Shared Lock </a:t>
            </a:r>
            <a:r>
              <a:rPr lang="en-US" dirty="0"/>
              <a:t>can be </a:t>
            </a:r>
            <a:r>
              <a:rPr lang="en-US" b="1" dirty="0">
                <a:solidFill>
                  <a:srgbClr val="FF0066"/>
                </a:solidFill>
              </a:rPr>
              <a:t>held by any amount of transactions. </a:t>
            </a:r>
          </a:p>
          <a:p>
            <a:r>
              <a:rPr lang="en-US" dirty="0"/>
              <a:t>On the other hand, an </a:t>
            </a:r>
            <a:r>
              <a:rPr lang="en-US" b="1" dirty="0">
                <a:solidFill>
                  <a:srgbClr val="0033CC"/>
                </a:solidFill>
              </a:rPr>
              <a:t>Exclusive Lock </a:t>
            </a:r>
            <a:r>
              <a:rPr lang="en-US" dirty="0"/>
              <a:t>can only be </a:t>
            </a:r>
            <a:r>
              <a:rPr lang="en-US" b="1" dirty="0">
                <a:solidFill>
                  <a:srgbClr val="FF0066"/>
                </a:solidFill>
              </a:rPr>
              <a:t>held by one transaction </a:t>
            </a:r>
            <a:r>
              <a:rPr lang="en-US" dirty="0"/>
              <a:t>in DBMS.</a:t>
            </a:r>
          </a:p>
          <a:p>
            <a:r>
              <a:rPr lang="en-US" dirty="0"/>
              <a:t>this is because a </a:t>
            </a:r>
            <a:r>
              <a:rPr lang="en-US" b="1" dirty="0">
                <a:solidFill>
                  <a:srgbClr val="0033CC"/>
                </a:solidFill>
              </a:rPr>
              <a:t>shared lock only reads </a:t>
            </a:r>
            <a:r>
              <a:rPr lang="en-US" dirty="0"/>
              <a:t>data but does not perform any other activities, whereas an </a:t>
            </a:r>
            <a:r>
              <a:rPr lang="en-US" b="1" dirty="0">
                <a:solidFill>
                  <a:srgbClr val="0033CC"/>
                </a:solidFill>
              </a:rPr>
              <a:t>exclusive lock performs read as well as writing activities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Example:</a:t>
            </a:r>
          </a:p>
          <a:p>
            <a:r>
              <a:rPr lang="en-US" dirty="0"/>
              <a:t>when two transactions are involved, and </a:t>
            </a:r>
            <a:r>
              <a:rPr lang="en-US" b="1" dirty="0">
                <a:solidFill>
                  <a:srgbClr val="0033CC"/>
                </a:solidFill>
              </a:rPr>
              <a:t>both of these transactions seek to read a specific data </a:t>
            </a:r>
            <a:r>
              <a:rPr lang="en-US" dirty="0"/>
              <a:t>item, the transaction is authorized, and </a:t>
            </a:r>
            <a:r>
              <a:rPr lang="en-US" b="1" dirty="0">
                <a:solidFill>
                  <a:srgbClr val="0033CC"/>
                </a:solidFill>
              </a:rPr>
              <a:t>no conflict occurs</a:t>
            </a:r>
            <a:r>
              <a:rPr lang="en-US" dirty="0"/>
              <a:t>; but, in a situation </a:t>
            </a:r>
            <a:r>
              <a:rPr lang="en-US" b="1" dirty="0">
                <a:solidFill>
                  <a:srgbClr val="C00000"/>
                </a:solidFill>
              </a:rPr>
              <a:t>when one transaction intends to write the data item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another transaction attempts to read or write </a:t>
            </a:r>
            <a:r>
              <a:rPr lang="en-US" dirty="0"/>
              <a:t>simultaneously, the </a:t>
            </a:r>
            <a:r>
              <a:rPr lang="en-US" b="1" dirty="0">
                <a:solidFill>
                  <a:srgbClr val="C00000"/>
                </a:solidFill>
              </a:rPr>
              <a:t>interaction is rejected</a:t>
            </a:r>
            <a:r>
              <a:rPr lang="en-US" dirty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4800600"/>
            <a:ext cx="517207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6781800" cy="64008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Suppose that the values of accounts A and B are $100 and $200, respectively. </a:t>
            </a:r>
          </a:p>
          <a:p>
            <a:pPr>
              <a:lnSpc>
                <a:spcPct val="170000"/>
              </a:lnSpc>
            </a:pPr>
            <a:r>
              <a:rPr lang="en-US" dirty="0"/>
              <a:t>If these </a:t>
            </a:r>
            <a:r>
              <a:rPr lang="en-US" b="1" dirty="0">
                <a:solidFill>
                  <a:srgbClr val="0033CC"/>
                </a:solidFill>
              </a:rPr>
              <a:t>two transactions are executed serially</a:t>
            </a:r>
            <a:r>
              <a:rPr lang="en-US" dirty="0"/>
              <a:t>, 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either </a:t>
            </a:r>
            <a:r>
              <a:rPr lang="en-US" dirty="0">
                <a:solidFill>
                  <a:srgbClr val="FF0066"/>
                </a:solidFill>
              </a:rPr>
              <a:t>in the order T1, T2 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or </a:t>
            </a:r>
            <a:r>
              <a:rPr lang="en-US" dirty="0">
                <a:solidFill>
                  <a:srgbClr val="FF0066"/>
                </a:solidFill>
              </a:rPr>
              <a:t>the order T2, T1</a:t>
            </a:r>
            <a:r>
              <a:rPr lang="en-US" dirty="0"/>
              <a:t>, 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then transaction </a:t>
            </a:r>
            <a:r>
              <a:rPr lang="en-US" dirty="0">
                <a:solidFill>
                  <a:srgbClr val="FF0066"/>
                </a:solidFill>
              </a:rPr>
              <a:t>T2 will display the value $300</a:t>
            </a:r>
            <a:r>
              <a:rPr lang="en-US" dirty="0"/>
              <a:t>.</a:t>
            </a:r>
          </a:p>
          <a:p>
            <a:pPr>
              <a:lnSpc>
                <a:spcPct val="170000"/>
              </a:lnSpc>
            </a:pPr>
            <a:r>
              <a:rPr lang="en-US" dirty="0"/>
              <a:t> If, however, these transactions </a:t>
            </a:r>
            <a:r>
              <a:rPr lang="en-US" b="1" dirty="0">
                <a:solidFill>
                  <a:srgbClr val="0033CC"/>
                </a:solidFill>
              </a:rPr>
              <a:t>are executed concurrently</a:t>
            </a:r>
            <a:r>
              <a:rPr lang="en-US" dirty="0"/>
              <a:t>, then schedule 1, in Figure 18.4 (next slide), is possible. </a:t>
            </a:r>
          </a:p>
          <a:p>
            <a:pPr>
              <a:lnSpc>
                <a:spcPct val="170000"/>
              </a:lnSpc>
            </a:pPr>
            <a:r>
              <a:rPr lang="en-US" dirty="0"/>
              <a:t>In this case, </a:t>
            </a:r>
            <a:r>
              <a:rPr lang="en-US" dirty="0">
                <a:solidFill>
                  <a:srgbClr val="FF0066"/>
                </a:solidFill>
              </a:rPr>
              <a:t>transaction T2 displays $250</a:t>
            </a:r>
            <a:r>
              <a:rPr lang="en-US" dirty="0"/>
              <a:t>, </a:t>
            </a:r>
            <a:r>
              <a:rPr lang="en-US" dirty="0">
                <a:solidFill>
                  <a:srgbClr val="FF0066"/>
                </a:solidFill>
              </a:rPr>
              <a:t>which is incorrect</a:t>
            </a:r>
            <a:r>
              <a:rPr lang="en-US" dirty="0"/>
              <a:t>. The reason for this mistake is that the transaction T1 unlocked data item B too early, as a result of which T2 saw an inconsistent state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4725" y="152400"/>
            <a:ext cx="181927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8475" y="3657600"/>
            <a:ext cx="22955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"/>
            <a:ext cx="5867400" cy="625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943600" y="1066800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and B are $100 and $200, respectively. ,</a:t>
            </a:r>
          </a:p>
          <a:p>
            <a:r>
              <a:rPr lang="en-US" dirty="0"/>
              <a:t>transaction T2 displays $250</a:t>
            </a:r>
          </a:p>
        </p:txBody>
      </p:sp>
      <p:sp>
        <p:nvSpPr>
          <p:cNvPr id="6" name="Rectangle 5"/>
          <p:cNvSpPr/>
          <p:nvPr/>
        </p:nvSpPr>
        <p:spPr>
          <a:xfrm>
            <a:off x="5257800" y="2362200"/>
            <a:ext cx="35814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The schedule shows the </a:t>
            </a:r>
            <a:r>
              <a:rPr lang="en-US" b="1" dirty="0">
                <a:solidFill>
                  <a:srgbClr val="0033CC"/>
                </a:solidFill>
              </a:rPr>
              <a:t>actions executed by the transactions</a:t>
            </a:r>
            <a:r>
              <a:rPr lang="en-US" dirty="0"/>
              <a:t>,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as well as </a:t>
            </a:r>
            <a:r>
              <a:rPr lang="en-US" b="1" dirty="0">
                <a:solidFill>
                  <a:srgbClr val="0033CC"/>
                </a:solidFill>
              </a:rPr>
              <a:t>the points at which the concurrency-control manager grants the locks.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Also infer </a:t>
            </a:r>
            <a:r>
              <a:rPr lang="en-US" b="1" dirty="0">
                <a:solidFill>
                  <a:srgbClr val="C00000"/>
                </a:solidFill>
              </a:rPr>
              <a:t>when locks are granted.</a:t>
            </a: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b="1" dirty="0">
              <a:solidFill>
                <a:srgbClr val="0033CC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800" y="6324600"/>
            <a:ext cx="15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Fig. schedule 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1"/>
            <a:ext cx="9144000" cy="2743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Suppose now that unlocking is delayed to the end of the transaction. </a:t>
            </a:r>
          </a:p>
          <a:p>
            <a:r>
              <a:rPr lang="en-US" dirty="0"/>
              <a:t>Transaction T3 corresponds to T1 with unlocking delayed (Figure 18.5). </a:t>
            </a:r>
          </a:p>
          <a:p>
            <a:r>
              <a:rPr lang="en-US" dirty="0"/>
              <a:t>Transaction T4 corresponds to T2 with unlocking delayed (Figure 18.6).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0"/>
            <a:ext cx="32289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09800"/>
            <a:ext cx="32575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85800" y="541020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should verify that the sequence of reads and writes in schedule 1, which lead to</a:t>
            </a:r>
          </a:p>
          <a:p>
            <a:r>
              <a:rPr lang="en-US" dirty="0"/>
              <a:t>an incorrect total of $250 being displayed, is </a:t>
            </a:r>
            <a:r>
              <a:rPr lang="en-US" b="1" dirty="0">
                <a:solidFill>
                  <a:srgbClr val="0033CC"/>
                </a:solidFill>
              </a:rPr>
              <a:t>no longer possible with </a:t>
            </a:r>
            <a:r>
              <a:rPr lang="en-US" b="1" i="1" dirty="0">
                <a:solidFill>
                  <a:srgbClr val="0033CC"/>
                </a:solidFill>
              </a:rPr>
              <a:t>T3 and T4</a:t>
            </a:r>
            <a:r>
              <a:rPr lang="en-US" i="1" dirty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deadlock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563879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Unfortunately, </a:t>
            </a:r>
            <a:r>
              <a:rPr lang="en-US" b="1" dirty="0">
                <a:solidFill>
                  <a:srgbClr val="FF0066"/>
                </a:solidFill>
              </a:rPr>
              <a:t>locking can lead to an undesirable situation</a:t>
            </a:r>
            <a:r>
              <a:rPr lang="en-US" dirty="0"/>
              <a:t>.</a:t>
            </a:r>
          </a:p>
          <a:p>
            <a:pPr>
              <a:lnSpc>
                <a:spcPct val="170000"/>
              </a:lnSpc>
            </a:pPr>
            <a:endParaRPr lang="en-US" dirty="0"/>
          </a:p>
          <a:p>
            <a:pPr>
              <a:lnSpc>
                <a:spcPct val="170000"/>
              </a:lnSpc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Consider the partial schedule of Figure for T3 and T4.</a:t>
            </a:r>
          </a:p>
          <a:p>
            <a:pPr>
              <a:lnSpc>
                <a:spcPct val="170000"/>
              </a:lnSpc>
              <a:buNone/>
            </a:pPr>
            <a:r>
              <a:rPr lang="en-US" dirty="0"/>
              <a:t> </a:t>
            </a:r>
          </a:p>
          <a:p>
            <a:pPr>
              <a:lnSpc>
                <a:spcPct val="170000"/>
              </a:lnSpc>
            </a:pPr>
            <a:r>
              <a:rPr lang="en-US" dirty="0"/>
              <a:t> T3 - holding an </a:t>
            </a:r>
            <a:r>
              <a:rPr lang="en-US" b="1" dirty="0">
                <a:solidFill>
                  <a:srgbClr val="0033CC"/>
                </a:solidFill>
              </a:rPr>
              <a:t>exclusive-mode lock on B </a:t>
            </a:r>
          </a:p>
          <a:p>
            <a:pPr>
              <a:lnSpc>
                <a:spcPct val="170000"/>
              </a:lnSpc>
            </a:pPr>
            <a:r>
              <a:rPr lang="en-US" dirty="0"/>
              <a:t> T4 - </a:t>
            </a:r>
            <a:r>
              <a:rPr lang="en-US" b="1" dirty="0">
                <a:solidFill>
                  <a:srgbClr val="0033CC"/>
                </a:solidFill>
              </a:rPr>
              <a:t>requesting a shared-mode </a:t>
            </a:r>
            <a:r>
              <a:rPr lang="en-US" dirty="0"/>
              <a:t>lock on B</a:t>
            </a:r>
          </a:p>
          <a:p>
            <a:pPr>
              <a:lnSpc>
                <a:spcPct val="170000"/>
              </a:lnSpc>
            </a:pPr>
            <a:r>
              <a:rPr lang="en-US" dirty="0"/>
              <a:t> </a:t>
            </a:r>
            <a:r>
              <a:rPr lang="en-US" dirty="0">
                <a:solidFill>
                  <a:srgbClr val="0033CC"/>
                </a:solidFill>
              </a:rPr>
              <a:t>T4 is waiting for T3 </a:t>
            </a:r>
            <a:r>
              <a:rPr lang="en-US" dirty="0"/>
              <a:t>to unlock B. </a:t>
            </a:r>
          </a:p>
          <a:p>
            <a:pPr>
              <a:lnSpc>
                <a:spcPct val="170000"/>
              </a:lnSpc>
              <a:buNone/>
            </a:pPr>
            <a:r>
              <a:rPr lang="en-US" dirty="0"/>
              <a:t>Similarly, </a:t>
            </a:r>
          </a:p>
          <a:p>
            <a:pPr>
              <a:lnSpc>
                <a:spcPct val="170000"/>
              </a:lnSpc>
            </a:pPr>
            <a:r>
              <a:rPr lang="en-US" dirty="0"/>
              <a:t>T4 - holding a </a:t>
            </a:r>
            <a:r>
              <a:rPr lang="en-US" b="1" dirty="0">
                <a:solidFill>
                  <a:srgbClr val="0033CC"/>
                </a:solidFill>
              </a:rPr>
              <a:t>shared-mode lock on A</a:t>
            </a:r>
          </a:p>
          <a:p>
            <a:pPr>
              <a:lnSpc>
                <a:spcPct val="170000"/>
              </a:lnSpc>
            </a:pPr>
            <a:r>
              <a:rPr lang="en-US" dirty="0"/>
              <a:t>T3 - </a:t>
            </a:r>
            <a:r>
              <a:rPr lang="en-US" b="1" dirty="0">
                <a:solidFill>
                  <a:srgbClr val="0033CC"/>
                </a:solidFill>
              </a:rPr>
              <a:t>requesting an </a:t>
            </a:r>
            <a:r>
              <a:rPr lang="en-US" b="1" dirty="0" err="1">
                <a:solidFill>
                  <a:srgbClr val="0033CC"/>
                </a:solidFill>
              </a:rPr>
              <a:t>exclusivemode</a:t>
            </a:r>
            <a:r>
              <a:rPr lang="en-US" b="1" dirty="0">
                <a:solidFill>
                  <a:srgbClr val="0033CC"/>
                </a:solidFill>
              </a:rPr>
              <a:t> lock </a:t>
            </a:r>
            <a:r>
              <a:rPr lang="en-US" dirty="0"/>
              <a:t>on A</a:t>
            </a:r>
          </a:p>
          <a:p>
            <a:pPr>
              <a:lnSpc>
                <a:spcPct val="170000"/>
              </a:lnSpc>
            </a:pPr>
            <a:r>
              <a:rPr lang="en-US" dirty="0">
                <a:solidFill>
                  <a:srgbClr val="0033CC"/>
                </a:solidFill>
              </a:rPr>
              <a:t>T3 is waiting for T4 </a:t>
            </a:r>
            <a:r>
              <a:rPr lang="en-US" dirty="0"/>
              <a:t>to unlock A. </a:t>
            </a:r>
          </a:p>
          <a:p>
            <a:pPr>
              <a:lnSpc>
                <a:spcPct val="170000"/>
              </a:lnSpc>
            </a:pPr>
            <a:r>
              <a:rPr lang="en-US" dirty="0"/>
              <a:t>Thus, we have arrived at a state where </a:t>
            </a:r>
            <a:r>
              <a:rPr lang="en-US" b="1" dirty="0">
                <a:solidFill>
                  <a:srgbClr val="0033CC"/>
                </a:solidFill>
              </a:rPr>
              <a:t>neither of these transactions can ever proceed with its normal execution</a:t>
            </a:r>
            <a:r>
              <a:rPr lang="en-US" dirty="0"/>
              <a:t>. This situation is called </a:t>
            </a:r>
            <a:r>
              <a:rPr lang="en-US" b="1" u="sng" dirty="0">
                <a:solidFill>
                  <a:srgbClr val="C00000"/>
                </a:solidFill>
              </a:rPr>
              <a:t>deadlock.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400" y="1447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schedule of Figure for T3 and T4.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133600"/>
            <a:ext cx="2514600" cy="3237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8382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Granting of 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8610600" cy="6096000"/>
          </a:xfrm>
        </p:spPr>
        <p:txBody>
          <a:bodyPr numCol="2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/>
              <a:t>When a </a:t>
            </a:r>
            <a:r>
              <a:rPr lang="en-US" sz="1600" b="1" dirty="0">
                <a:solidFill>
                  <a:srgbClr val="0033CC"/>
                </a:solidFill>
              </a:rPr>
              <a:t>transaction requests a lock on a data item in a particular mode</a:t>
            </a:r>
            <a:r>
              <a:rPr lang="en-US" sz="1600" dirty="0"/>
              <a:t>, and </a:t>
            </a:r>
            <a:r>
              <a:rPr lang="en-US" sz="1600" b="1" dirty="0">
                <a:solidFill>
                  <a:srgbClr val="FF0066"/>
                </a:solidFill>
              </a:rPr>
              <a:t>no other transaction has a lock on the same data item in a conflicting mode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00B050"/>
                </a:solidFill>
              </a:rPr>
              <a:t>the lock can be granted</a:t>
            </a:r>
            <a:r>
              <a:rPr lang="en-US" sz="1600" dirty="0"/>
              <a:t>.</a:t>
            </a:r>
          </a:p>
          <a:p>
            <a:pPr algn="just">
              <a:lnSpc>
                <a:spcPct val="170000"/>
              </a:lnSpc>
              <a:buNone/>
            </a:pPr>
            <a:r>
              <a:rPr lang="en-US" sz="1600" dirty="0"/>
              <a:t>However, care must be taken to avoid the following scenario. </a:t>
            </a:r>
          </a:p>
          <a:p>
            <a:pPr algn="just">
              <a:lnSpc>
                <a:spcPct val="100000"/>
              </a:lnSpc>
            </a:pPr>
            <a:r>
              <a:rPr lang="en-US" sz="1600" dirty="0"/>
              <a:t>Suppose a </a:t>
            </a:r>
            <a:r>
              <a:rPr lang="en-US" sz="1600" b="1" dirty="0"/>
              <a:t>transaction</a:t>
            </a:r>
            <a:r>
              <a:rPr lang="en-US" sz="1600" b="1" dirty="0">
                <a:solidFill>
                  <a:srgbClr val="0033CC"/>
                </a:solidFill>
              </a:rPr>
              <a:t> T2 has</a:t>
            </a:r>
            <a:r>
              <a:rPr lang="en-US" sz="1600" dirty="0"/>
              <a:t> a </a:t>
            </a:r>
            <a:r>
              <a:rPr lang="en-US" sz="1600" b="1" dirty="0">
                <a:solidFill>
                  <a:srgbClr val="FF0066"/>
                </a:solidFill>
              </a:rPr>
              <a:t>shared-mode lock </a:t>
            </a:r>
            <a:r>
              <a:rPr lang="en-US" sz="1600" dirty="0"/>
              <a:t>on a data item, and another </a:t>
            </a:r>
            <a:r>
              <a:rPr lang="en-US" sz="1600" b="1" dirty="0"/>
              <a:t>transaction </a:t>
            </a:r>
            <a:r>
              <a:rPr lang="en-US" sz="1600" b="1" dirty="0">
                <a:solidFill>
                  <a:srgbClr val="0033CC"/>
                </a:solidFill>
              </a:rPr>
              <a:t>T1 requests </a:t>
            </a:r>
            <a:r>
              <a:rPr lang="en-US" sz="1600" dirty="0"/>
              <a:t>an </a:t>
            </a:r>
            <a:r>
              <a:rPr lang="en-US" sz="1600" b="1" dirty="0">
                <a:solidFill>
                  <a:srgbClr val="FF0066"/>
                </a:solidFill>
              </a:rPr>
              <a:t>exclusive-mode lock</a:t>
            </a:r>
            <a:r>
              <a:rPr lang="en-US" sz="1600" dirty="0"/>
              <a:t> on the data item. </a:t>
            </a:r>
          </a:p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C00000"/>
                </a:solidFill>
              </a:rPr>
              <a:t>T1 has to wait for T2</a:t>
            </a:r>
            <a:r>
              <a:rPr lang="en-US" sz="1600" dirty="0"/>
              <a:t> to </a:t>
            </a:r>
            <a:r>
              <a:rPr lang="en-US" sz="1600" b="1" dirty="0">
                <a:solidFill>
                  <a:srgbClr val="C00000"/>
                </a:solidFill>
              </a:rPr>
              <a:t>release the </a:t>
            </a:r>
            <a:r>
              <a:rPr lang="en-US" sz="1600" b="1" dirty="0" err="1">
                <a:solidFill>
                  <a:srgbClr val="C00000"/>
                </a:solidFill>
              </a:rPr>
              <a:t>sharedmode</a:t>
            </a:r>
            <a:r>
              <a:rPr lang="en-US" sz="1600" b="1" dirty="0">
                <a:solidFill>
                  <a:srgbClr val="C00000"/>
                </a:solidFill>
              </a:rPr>
              <a:t> lock</a:t>
            </a:r>
            <a:r>
              <a:rPr lang="en-US" sz="1600" dirty="0"/>
              <a:t>. </a:t>
            </a:r>
          </a:p>
          <a:p>
            <a:pPr algn="just">
              <a:lnSpc>
                <a:spcPct val="100000"/>
              </a:lnSpc>
            </a:pPr>
            <a:r>
              <a:rPr lang="en-US" sz="1600" dirty="0"/>
              <a:t>Meanwhile, a transaction </a:t>
            </a:r>
            <a:r>
              <a:rPr lang="en-US" sz="1600" b="1" dirty="0">
                <a:solidFill>
                  <a:srgbClr val="0033CC"/>
                </a:solidFill>
              </a:rPr>
              <a:t>T3 may request</a:t>
            </a:r>
            <a:r>
              <a:rPr lang="en-US" sz="1600" dirty="0"/>
              <a:t> a </a:t>
            </a:r>
            <a:r>
              <a:rPr lang="en-US" sz="1600" b="1" dirty="0">
                <a:solidFill>
                  <a:srgbClr val="FF0066"/>
                </a:solidFill>
              </a:rPr>
              <a:t>shared-mode lock </a:t>
            </a:r>
            <a:r>
              <a:rPr lang="en-US" sz="1600" dirty="0"/>
              <a:t>on the same data item. </a:t>
            </a:r>
          </a:p>
          <a:p>
            <a:pPr algn="just">
              <a:lnSpc>
                <a:spcPct val="100000"/>
              </a:lnSpc>
            </a:pPr>
            <a:r>
              <a:rPr lang="en-US" sz="1600" dirty="0"/>
              <a:t>The </a:t>
            </a:r>
            <a:r>
              <a:rPr lang="en-US" sz="1600" b="1" dirty="0">
                <a:solidFill>
                  <a:srgbClr val="C00000"/>
                </a:solidFill>
              </a:rPr>
              <a:t>lock request is </a:t>
            </a:r>
            <a:r>
              <a:rPr lang="en-US" sz="1600" b="1" dirty="0">
                <a:solidFill>
                  <a:srgbClr val="0033CC"/>
                </a:solidFill>
              </a:rPr>
              <a:t>compatible </a:t>
            </a:r>
            <a:r>
              <a:rPr lang="en-US" sz="1600" b="1" dirty="0">
                <a:solidFill>
                  <a:srgbClr val="C00000"/>
                </a:solidFill>
              </a:rPr>
              <a:t>with the lock granted to T2</a:t>
            </a:r>
            <a:r>
              <a:rPr lang="en-US" sz="1600" dirty="0"/>
              <a:t>, so </a:t>
            </a:r>
            <a:r>
              <a:rPr lang="en-US" sz="1600" b="1" dirty="0">
                <a:solidFill>
                  <a:srgbClr val="0033CC"/>
                </a:solidFill>
              </a:rPr>
              <a:t>T3 may </a:t>
            </a:r>
            <a:r>
              <a:rPr lang="en-US" sz="1600" dirty="0"/>
              <a:t>be </a:t>
            </a:r>
            <a:r>
              <a:rPr lang="en-US" sz="1600" b="1" dirty="0">
                <a:solidFill>
                  <a:srgbClr val="0033CC"/>
                </a:solidFill>
              </a:rPr>
              <a:t>granted</a:t>
            </a:r>
            <a:r>
              <a:rPr lang="en-US" sz="1600" b="1" dirty="0">
                <a:solidFill>
                  <a:srgbClr val="FF0066"/>
                </a:solidFill>
              </a:rPr>
              <a:t> the shared-mode lock</a:t>
            </a:r>
            <a:r>
              <a:rPr lang="en-US" sz="1600" dirty="0"/>
              <a:t>. </a:t>
            </a:r>
          </a:p>
          <a:p>
            <a:pPr algn="just">
              <a:lnSpc>
                <a:spcPct val="100000"/>
              </a:lnSpc>
            </a:pPr>
            <a:r>
              <a:rPr lang="en-US" sz="1600" dirty="0"/>
              <a:t>At this point </a:t>
            </a:r>
            <a:r>
              <a:rPr lang="en-US" sz="1600" b="1" dirty="0">
                <a:solidFill>
                  <a:srgbClr val="0033CC"/>
                </a:solidFill>
              </a:rPr>
              <a:t>T2 may release </a:t>
            </a:r>
            <a:r>
              <a:rPr lang="en-US" sz="1600" dirty="0"/>
              <a:t>the lock, but </a:t>
            </a:r>
            <a:r>
              <a:rPr lang="en-US" sz="1600" b="1" dirty="0">
                <a:solidFill>
                  <a:srgbClr val="0033CC"/>
                </a:solidFill>
              </a:rPr>
              <a:t>still T1 has to wait for T3 to finish</a:t>
            </a:r>
            <a:r>
              <a:rPr lang="en-US" sz="1600" dirty="0"/>
              <a:t>. </a:t>
            </a:r>
          </a:p>
          <a:p>
            <a:pPr algn="just">
              <a:lnSpc>
                <a:spcPct val="100000"/>
              </a:lnSpc>
            </a:pPr>
            <a:r>
              <a:rPr lang="en-US" sz="1600" dirty="0"/>
              <a:t>But again, there may be a </a:t>
            </a:r>
            <a:r>
              <a:rPr lang="en-US" sz="1600" b="1" dirty="0">
                <a:solidFill>
                  <a:srgbClr val="0033CC"/>
                </a:solidFill>
              </a:rPr>
              <a:t>new transaction T4 </a:t>
            </a:r>
            <a:r>
              <a:rPr lang="en-US" sz="1600" dirty="0"/>
              <a:t>that </a:t>
            </a:r>
            <a:r>
              <a:rPr lang="en-US" sz="1600" b="1" dirty="0">
                <a:solidFill>
                  <a:srgbClr val="FF0066"/>
                </a:solidFill>
              </a:rPr>
              <a:t>requests a shared-mode lock </a:t>
            </a:r>
            <a:r>
              <a:rPr lang="en-US" sz="1600" dirty="0"/>
              <a:t>on the same data item, and is </a:t>
            </a:r>
            <a:r>
              <a:rPr lang="en-US" sz="1600" b="1" dirty="0">
                <a:solidFill>
                  <a:srgbClr val="FF0066"/>
                </a:solidFill>
              </a:rPr>
              <a:t>granted the lock before T3 releases </a:t>
            </a:r>
            <a:r>
              <a:rPr lang="en-US" sz="1600" dirty="0"/>
              <a:t>it.</a:t>
            </a:r>
          </a:p>
          <a:p>
            <a:pPr algn="just">
              <a:lnSpc>
                <a:spcPct val="100000"/>
              </a:lnSpc>
            </a:pPr>
            <a:r>
              <a:rPr lang="en-US" sz="1600" dirty="0"/>
              <a:t>but </a:t>
            </a:r>
            <a:r>
              <a:rPr lang="en-US" sz="1600" b="1" dirty="0">
                <a:solidFill>
                  <a:srgbClr val="C00000"/>
                </a:solidFill>
              </a:rPr>
              <a:t>T1 never gets the exclusive-mode lock </a:t>
            </a:r>
            <a:r>
              <a:rPr lang="en-US" sz="1600" dirty="0"/>
              <a:t>on the data item. The transaction T1 may never make progress, and is said to be </a:t>
            </a:r>
            <a:r>
              <a:rPr lang="en-US" sz="1600" b="1" u="sng" dirty="0">
                <a:solidFill>
                  <a:srgbClr val="00B050"/>
                </a:solidFill>
              </a:rPr>
              <a:t>starved</a:t>
            </a:r>
            <a:r>
              <a:rPr lang="en-US" sz="1600" dirty="0" smtClean="0"/>
              <a:t>.</a:t>
            </a:r>
          </a:p>
          <a:p>
            <a:pPr algn="just">
              <a:lnSpc>
                <a:spcPct val="170000"/>
              </a:lnSpc>
            </a:pPr>
            <a:endParaRPr lang="en-US" sz="1600" dirty="0"/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1" dirty="0"/>
              <a:t>T2 – S(A)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1" dirty="0"/>
              <a:t>T1 -&gt; X(A) (need to wait)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1" dirty="0"/>
              <a:t>T3 -&gt; S(A) (compatible with T2) ,so  T3- S(A)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1" dirty="0"/>
              <a:t>T2 ---released the shared lock on A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1" dirty="0"/>
              <a:t>T1 --- need to wait for T3 ‘s completion.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1" dirty="0"/>
              <a:t>T4 -&gt; S(A) (compatible with T3) ,so  T4 - S(A)</a:t>
            </a:r>
          </a:p>
          <a:p>
            <a:pPr algn="just">
              <a:lnSpc>
                <a:spcPct val="170000"/>
              </a:lnSpc>
            </a:pPr>
            <a:endParaRPr lang="en-US" sz="1600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starvation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can avoid starvation of transactions by granting locks in the following manner: </a:t>
            </a:r>
          </a:p>
          <a:p>
            <a:r>
              <a:rPr lang="en-US" dirty="0"/>
              <a:t>When a transaction Ti requests a lock on a data item Q in a particular mode M, the </a:t>
            </a:r>
            <a:r>
              <a:rPr lang="en-US" b="1" dirty="0">
                <a:solidFill>
                  <a:srgbClr val="0033CC"/>
                </a:solidFill>
              </a:rPr>
              <a:t>concurrency-control manager grants the lock </a:t>
            </a:r>
            <a:r>
              <a:rPr lang="en-US" dirty="0"/>
              <a:t>provided that: </a:t>
            </a:r>
          </a:p>
          <a:p>
            <a:pPr lvl="1"/>
            <a:r>
              <a:rPr lang="en-US" dirty="0"/>
              <a:t>There is no other transaction </a:t>
            </a:r>
            <a:r>
              <a:rPr lang="en-US" b="1" dirty="0">
                <a:solidFill>
                  <a:srgbClr val="FF0066"/>
                </a:solidFill>
              </a:rPr>
              <a:t>holding a lock on Q in a mode </a:t>
            </a:r>
            <a:r>
              <a:rPr lang="en-US" dirty="0"/>
              <a:t>that </a:t>
            </a:r>
            <a:r>
              <a:rPr lang="en-US" b="1" dirty="0">
                <a:solidFill>
                  <a:srgbClr val="FF0066"/>
                </a:solidFill>
              </a:rPr>
              <a:t>conflicts with 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	There is no other transaction that is </a:t>
            </a:r>
            <a:r>
              <a:rPr lang="en-US" b="1" dirty="0">
                <a:solidFill>
                  <a:srgbClr val="FF0066"/>
                </a:solidFill>
              </a:rPr>
              <a:t>waiting for a lock on Q </a:t>
            </a:r>
            <a:r>
              <a:rPr lang="en-US" dirty="0"/>
              <a:t>and that </a:t>
            </a:r>
            <a:r>
              <a:rPr lang="en-US" b="1" dirty="0">
                <a:solidFill>
                  <a:srgbClr val="FF0066"/>
                </a:solidFill>
              </a:rPr>
              <a:t>made its lock request before Ti 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locking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require that </a:t>
            </a:r>
            <a:r>
              <a:rPr lang="en-US" b="1" dirty="0">
                <a:solidFill>
                  <a:srgbClr val="0033CC"/>
                </a:solidFill>
              </a:rPr>
              <a:t>each transaction in the system follow a set of rules</a:t>
            </a:r>
            <a:r>
              <a:rPr lang="en-US" dirty="0"/>
              <a:t>, called a </a:t>
            </a:r>
            <a:r>
              <a:rPr lang="en-US" b="1" dirty="0">
                <a:solidFill>
                  <a:srgbClr val="0033CC"/>
                </a:solidFill>
              </a:rPr>
              <a:t>locking protocol</a:t>
            </a:r>
            <a:r>
              <a:rPr lang="en-US" dirty="0"/>
              <a:t>, </a:t>
            </a:r>
            <a:r>
              <a:rPr lang="en-US" b="1" dirty="0">
                <a:solidFill>
                  <a:srgbClr val="FF0066"/>
                </a:solidFill>
              </a:rPr>
              <a:t>indicating when a transaction may lock and unlock</a:t>
            </a:r>
            <a:r>
              <a:rPr lang="en-US" dirty="0"/>
              <a:t> each of the data items. </a:t>
            </a:r>
          </a:p>
          <a:p>
            <a:pPr>
              <a:lnSpc>
                <a:spcPct val="170000"/>
              </a:lnSpc>
            </a:pPr>
            <a:r>
              <a:rPr lang="en-US" dirty="0"/>
              <a:t>Locking protocols </a:t>
            </a:r>
            <a:r>
              <a:rPr lang="en-US" dirty="0">
                <a:solidFill>
                  <a:srgbClr val="0033CC"/>
                </a:solidFill>
              </a:rPr>
              <a:t>restrict the number of possible schedules</a:t>
            </a:r>
            <a:r>
              <a:rPr lang="en-US" dirty="0"/>
              <a:t>.</a:t>
            </a:r>
          </a:p>
          <a:p>
            <a:pPr>
              <a:lnSpc>
                <a:spcPct val="170000"/>
              </a:lnSpc>
            </a:pPr>
            <a:r>
              <a:rPr lang="en-US" dirty="0"/>
              <a:t>present several locking protocols that allow only </a:t>
            </a:r>
            <a:r>
              <a:rPr lang="en-US" b="1" dirty="0">
                <a:solidFill>
                  <a:srgbClr val="0033CC"/>
                </a:solidFill>
              </a:rPr>
              <a:t>conflict-</a:t>
            </a:r>
            <a:r>
              <a:rPr lang="en-US" b="1" dirty="0" err="1">
                <a:solidFill>
                  <a:srgbClr val="0033CC"/>
                </a:solidFill>
              </a:rPr>
              <a:t>serializable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dirty="0"/>
              <a:t>schedules, and thereby </a:t>
            </a:r>
            <a:r>
              <a:rPr lang="en-US" b="1" dirty="0">
                <a:solidFill>
                  <a:srgbClr val="0033CC"/>
                </a:solidFill>
              </a:rPr>
              <a:t>ensure isolation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Two-Phase Locking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2286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One protocol that </a:t>
            </a:r>
            <a:r>
              <a:rPr lang="en-US" b="1" dirty="0">
                <a:solidFill>
                  <a:srgbClr val="0033CC"/>
                </a:solidFill>
              </a:rPr>
              <a:t>ensures </a:t>
            </a:r>
            <a:r>
              <a:rPr lang="en-US" b="1" u="sng" dirty="0">
                <a:solidFill>
                  <a:srgbClr val="0033CC"/>
                </a:solidFill>
              </a:rPr>
              <a:t>conflict </a:t>
            </a:r>
            <a:r>
              <a:rPr lang="en-US" b="1" u="sng" dirty="0" err="1">
                <a:solidFill>
                  <a:srgbClr val="0033CC"/>
                </a:solidFill>
              </a:rPr>
              <a:t>serializability</a:t>
            </a:r>
            <a:r>
              <a:rPr lang="en-US" b="1" u="sng" dirty="0">
                <a:solidFill>
                  <a:srgbClr val="0033CC"/>
                </a:solidFill>
              </a:rPr>
              <a:t> </a:t>
            </a:r>
            <a:r>
              <a:rPr lang="en-US" dirty="0"/>
              <a:t>is the two-phase locking protocol.</a:t>
            </a:r>
          </a:p>
          <a:p>
            <a:r>
              <a:rPr lang="en-US" dirty="0"/>
              <a:t> This protocol requires that each transaction issue lock and unlock requests in two phases: </a:t>
            </a:r>
          </a:p>
          <a:p>
            <a:pPr>
              <a:buNone/>
            </a:pPr>
            <a:r>
              <a:rPr lang="en-US" dirty="0"/>
              <a:t>1. </a:t>
            </a:r>
            <a:r>
              <a:rPr lang="en-US" b="1" dirty="0">
                <a:solidFill>
                  <a:srgbClr val="0033CC"/>
                </a:solidFill>
              </a:rPr>
              <a:t>Growing phase</a:t>
            </a:r>
            <a:r>
              <a:rPr lang="en-US" dirty="0"/>
              <a:t>. A transaction </a:t>
            </a:r>
            <a:r>
              <a:rPr lang="en-US" b="1" dirty="0">
                <a:solidFill>
                  <a:srgbClr val="FF0066"/>
                </a:solidFill>
              </a:rPr>
              <a:t>may obtain locks</a:t>
            </a:r>
            <a:r>
              <a:rPr lang="en-US" dirty="0"/>
              <a:t>, but </a:t>
            </a:r>
            <a:r>
              <a:rPr lang="en-US" b="1" dirty="0">
                <a:solidFill>
                  <a:srgbClr val="FF0066"/>
                </a:solidFill>
              </a:rPr>
              <a:t>may not release any lock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/>
              <a:t>2. </a:t>
            </a:r>
            <a:r>
              <a:rPr lang="en-US" b="1" dirty="0">
                <a:solidFill>
                  <a:srgbClr val="0033CC"/>
                </a:solidFill>
              </a:rPr>
              <a:t>Shrinking phase. </a:t>
            </a:r>
            <a:r>
              <a:rPr lang="en-US" dirty="0"/>
              <a:t>A transaction may </a:t>
            </a:r>
            <a:r>
              <a:rPr lang="en-US" b="1" dirty="0">
                <a:solidFill>
                  <a:srgbClr val="FF0066"/>
                </a:solidFill>
              </a:rPr>
              <a:t>release locks</a:t>
            </a:r>
            <a:r>
              <a:rPr lang="en-US" dirty="0"/>
              <a:t>, but </a:t>
            </a:r>
            <a:r>
              <a:rPr lang="en-US" b="1" dirty="0">
                <a:solidFill>
                  <a:srgbClr val="FF0066"/>
                </a:solidFill>
              </a:rPr>
              <a:t>may not obtain any new locks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905250"/>
            <a:ext cx="587692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867400" y="3962400"/>
            <a:ext cx="2971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Two-phase locking has two phases, one is </a:t>
            </a:r>
            <a:r>
              <a:rPr lang="en-US" b="1" dirty="0"/>
              <a:t>growing</a:t>
            </a:r>
            <a:r>
              <a:rPr lang="en-US" dirty="0"/>
              <a:t>, </a:t>
            </a:r>
            <a:r>
              <a:rPr lang="en-US" b="1" dirty="0">
                <a:solidFill>
                  <a:srgbClr val="FF0066"/>
                </a:solidFill>
              </a:rPr>
              <a:t>where all the locks are being acquired </a:t>
            </a:r>
            <a:r>
              <a:rPr lang="en-US" dirty="0"/>
              <a:t>by the transaction; </a:t>
            </a:r>
          </a:p>
          <a:p>
            <a:endParaRPr lang="en-US" dirty="0"/>
          </a:p>
          <a:p>
            <a:r>
              <a:rPr lang="en-US" dirty="0"/>
              <a:t>and the second phase is </a:t>
            </a:r>
            <a:r>
              <a:rPr lang="en-US" b="1" dirty="0"/>
              <a:t>shrinking</a:t>
            </a:r>
            <a:r>
              <a:rPr lang="en-US" dirty="0"/>
              <a:t>, where </a:t>
            </a:r>
            <a:r>
              <a:rPr lang="en-US" b="1" dirty="0">
                <a:solidFill>
                  <a:srgbClr val="FF0066"/>
                </a:solidFill>
              </a:rPr>
              <a:t>the locks </a:t>
            </a:r>
            <a:r>
              <a:rPr lang="en-US" dirty="0"/>
              <a:t>held by </a:t>
            </a:r>
            <a:r>
              <a:rPr lang="en-US" b="1" dirty="0">
                <a:solidFill>
                  <a:srgbClr val="FF0066"/>
                </a:solidFill>
              </a:rPr>
              <a:t>the transaction are being released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 rot="19010973">
            <a:off x="892272" y="4750004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Locks are acquired by transaction</a:t>
            </a:r>
          </a:p>
        </p:txBody>
      </p:sp>
      <p:sp>
        <p:nvSpPr>
          <p:cNvPr id="7" name="TextBox 6"/>
          <p:cNvSpPr txBox="1"/>
          <p:nvPr/>
        </p:nvSpPr>
        <p:spPr>
          <a:xfrm rot="1311931">
            <a:off x="3536836" y="5153282"/>
            <a:ext cx="185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Locks are released by transaction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33528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point in the schedule where the </a:t>
            </a:r>
            <a:r>
              <a:rPr lang="en-US" b="1" dirty="0">
                <a:solidFill>
                  <a:srgbClr val="0033CC"/>
                </a:solidFill>
              </a:rPr>
              <a:t>transaction has obtained its final lock </a:t>
            </a:r>
            <a:r>
              <a:rPr lang="en-US" dirty="0"/>
              <a:t>(the end of its growing phase) is called the </a:t>
            </a:r>
            <a:r>
              <a:rPr lang="en-US" b="1" u="sng" dirty="0">
                <a:solidFill>
                  <a:srgbClr val="00B050"/>
                </a:solidFill>
              </a:rPr>
              <a:t>lock point of the transaction.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1"/>
            <a:ext cx="8229600" cy="609600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Both the queries to run successfully for successful transaction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b="5493"/>
          <a:stretch>
            <a:fillRect/>
          </a:stretch>
        </p:blipFill>
        <p:spPr bwMode="auto">
          <a:xfrm>
            <a:off x="4800600" y="990600"/>
            <a:ext cx="41433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0"/>
            <a:ext cx="4187067" cy="210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914401"/>
            <a:ext cx="4742527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599" y="3810000"/>
            <a:ext cx="473645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86800" cy="6553200"/>
          </a:xfrm>
        </p:spPr>
        <p:txBody>
          <a:bodyPr numCol="2"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u="sng" dirty="0">
                <a:solidFill>
                  <a:srgbClr val="C00000"/>
                </a:solidFill>
              </a:rPr>
              <a:t>Serial Schedule: </a:t>
            </a:r>
            <a:r>
              <a:rPr lang="en-US" dirty="0"/>
              <a:t>The serial schedule is </a:t>
            </a:r>
            <a:r>
              <a:rPr lang="en-US" b="1" dirty="0"/>
              <a:t>a type of Schedule where </a:t>
            </a:r>
            <a:r>
              <a:rPr lang="en-US" b="1" dirty="0">
                <a:solidFill>
                  <a:srgbClr val="0033CC"/>
                </a:solidFill>
              </a:rPr>
              <a:t>one transaction is executed completely</a:t>
            </a:r>
            <a:r>
              <a:rPr lang="en-US" b="1" dirty="0"/>
              <a:t> </a:t>
            </a:r>
            <a:r>
              <a:rPr lang="en-US" b="1" dirty="0">
                <a:solidFill>
                  <a:srgbClr val="FF0066"/>
                </a:solidFill>
              </a:rPr>
              <a:t>before starting another transaction</a:t>
            </a:r>
            <a:r>
              <a:rPr lang="en-US" dirty="0"/>
              <a:t>. </a:t>
            </a:r>
          </a:p>
          <a:p>
            <a:pPr>
              <a:lnSpc>
                <a:spcPct val="170000"/>
              </a:lnSpc>
            </a:pPr>
            <a:r>
              <a:rPr lang="en-US" b="1" u="sng" dirty="0">
                <a:solidFill>
                  <a:srgbClr val="C00000"/>
                </a:solidFill>
              </a:rPr>
              <a:t>Non-serial Schedule</a:t>
            </a:r>
            <a:r>
              <a:rPr lang="en-US" dirty="0"/>
              <a:t>: In a Non-serial schedule, </a:t>
            </a:r>
            <a:r>
              <a:rPr lang="en-US" b="1" dirty="0">
                <a:solidFill>
                  <a:srgbClr val="0033CC"/>
                </a:solidFill>
              </a:rPr>
              <a:t>multiple transactions execute concurrently/simultaneously.</a:t>
            </a:r>
          </a:p>
          <a:p>
            <a:pPr>
              <a:lnSpc>
                <a:spcPct val="170000"/>
              </a:lnSpc>
            </a:pPr>
            <a:endParaRPr lang="en-US" b="1" dirty="0">
              <a:solidFill>
                <a:srgbClr val="0033CC"/>
              </a:solidFill>
            </a:endParaRPr>
          </a:p>
          <a:p>
            <a:pPr fontAlgn="base">
              <a:lnSpc>
                <a:spcPct val="170000"/>
              </a:lnSpc>
            </a:pPr>
            <a:r>
              <a:rPr lang="en-US" b="1" u="sng" dirty="0">
                <a:solidFill>
                  <a:srgbClr val="C00000"/>
                </a:solidFill>
              </a:rPr>
              <a:t>Conflict Serializable: </a:t>
            </a:r>
            <a:r>
              <a:rPr lang="en-US" dirty="0"/>
              <a:t>A schedule is called conflict serializable </a:t>
            </a:r>
            <a:r>
              <a:rPr lang="en-US" b="1" dirty="0">
                <a:solidFill>
                  <a:srgbClr val="0033CC"/>
                </a:solidFill>
              </a:rPr>
              <a:t>if it can be transformed into a serial schedule</a:t>
            </a:r>
            <a:r>
              <a:rPr lang="en-US" dirty="0"/>
              <a:t> by swapping non-conflicting operations.</a:t>
            </a:r>
          </a:p>
          <a:p>
            <a:pPr fontAlgn="base">
              <a:lnSpc>
                <a:spcPct val="170000"/>
              </a:lnSpc>
              <a:buNone/>
            </a:pPr>
            <a:endParaRPr lang="en-US" dirty="0"/>
          </a:p>
          <a:p>
            <a:pPr fontAlgn="base">
              <a:lnSpc>
                <a:spcPct val="170000"/>
              </a:lnSpc>
            </a:pPr>
            <a:r>
              <a:rPr lang="en-US" b="1" u="sng" dirty="0">
                <a:solidFill>
                  <a:srgbClr val="C00000"/>
                </a:solidFill>
              </a:rPr>
              <a:t>Conflicting operations:</a:t>
            </a:r>
            <a:r>
              <a:rPr lang="en-US" dirty="0"/>
              <a:t> Two operations are said to be conflicting if all conditions satisfy: </a:t>
            </a:r>
          </a:p>
          <a:p>
            <a:pPr fontAlgn="base">
              <a:lnSpc>
                <a:spcPct val="170000"/>
              </a:lnSpc>
            </a:pPr>
            <a:endParaRPr lang="en-US" dirty="0"/>
          </a:p>
          <a:p>
            <a:pPr fontAlgn="base">
              <a:lnSpc>
                <a:spcPct val="170000"/>
              </a:lnSpc>
              <a:buFont typeface="Wingdings" pitchFamily="2" charset="2"/>
              <a:buChar char="q"/>
            </a:pPr>
            <a:r>
              <a:rPr lang="en-US" dirty="0"/>
              <a:t>They </a:t>
            </a:r>
            <a:r>
              <a:rPr lang="en-US" b="1" dirty="0">
                <a:solidFill>
                  <a:srgbClr val="0033CC"/>
                </a:solidFill>
              </a:rPr>
              <a:t>belong to different transactions.</a:t>
            </a:r>
          </a:p>
          <a:p>
            <a:pPr fontAlgn="base">
              <a:lnSpc>
                <a:spcPct val="170000"/>
              </a:lnSpc>
              <a:buFont typeface="Wingdings" pitchFamily="2" charset="2"/>
              <a:buChar char="q"/>
            </a:pPr>
            <a:r>
              <a:rPr lang="en-US" dirty="0"/>
              <a:t>They </a:t>
            </a:r>
            <a:r>
              <a:rPr lang="en-US" b="1" dirty="0">
                <a:solidFill>
                  <a:srgbClr val="0033CC"/>
                </a:solidFill>
              </a:rPr>
              <a:t>operate on the same data item.</a:t>
            </a:r>
          </a:p>
          <a:p>
            <a:pPr fontAlgn="base">
              <a:lnSpc>
                <a:spcPct val="17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rgbClr val="0033CC"/>
                </a:solidFill>
              </a:rPr>
              <a:t>At Least one </a:t>
            </a:r>
            <a:r>
              <a:rPr lang="en-US" dirty="0"/>
              <a:t>of them </a:t>
            </a:r>
            <a:r>
              <a:rPr lang="en-US" b="1" dirty="0">
                <a:solidFill>
                  <a:srgbClr val="0033CC"/>
                </a:solidFill>
              </a:rPr>
              <a:t>is a write operation.</a:t>
            </a:r>
          </a:p>
          <a:p>
            <a:pPr>
              <a:lnSpc>
                <a:spcPct val="170000"/>
              </a:lnSpc>
              <a:buNone/>
            </a:pPr>
            <a:endParaRPr lang="en-US" dirty="0"/>
          </a:p>
          <a:p>
            <a:pPr fontAlgn="base">
              <a:lnSpc>
                <a:spcPct val="170000"/>
              </a:lnSpc>
            </a:pPr>
            <a:r>
              <a:rPr lang="en-US" b="1" dirty="0"/>
              <a:t>Conflicting</a:t>
            </a:r>
            <a:r>
              <a:rPr lang="en-US" dirty="0"/>
              <a:t> operations pair </a:t>
            </a:r>
            <a:r>
              <a:rPr lang="en-US" b="1" dirty="0">
                <a:solidFill>
                  <a:srgbClr val="0033CC"/>
                </a:solidFill>
              </a:rPr>
              <a:t>(R</a:t>
            </a:r>
            <a:r>
              <a:rPr lang="en-US" b="1" baseline="-25000" dirty="0">
                <a:solidFill>
                  <a:srgbClr val="0033CC"/>
                </a:solidFill>
              </a:rPr>
              <a:t>1</a:t>
            </a:r>
            <a:r>
              <a:rPr lang="en-US" b="1" dirty="0">
                <a:solidFill>
                  <a:srgbClr val="0033CC"/>
                </a:solidFill>
              </a:rPr>
              <a:t>(A), W</a:t>
            </a:r>
            <a:r>
              <a:rPr lang="en-US" b="1" baseline="-25000" dirty="0">
                <a:solidFill>
                  <a:srgbClr val="0033CC"/>
                </a:solidFill>
              </a:rPr>
              <a:t>2</a:t>
            </a:r>
            <a:r>
              <a:rPr lang="en-US" b="1" dirty="0">
                <a:solidFill>
                  <a:srgbClr val="0033CC"/>
                </a:solidFill>
              </a:rPr>
              <a:t>(A)) </a:t>
            </a:r>
            <a:r>
              <a:rPr lang="en-US" dirty="0"/>
              <a:t>because they belong to two different transactions on same data item A and one of them is write operation.</a:t>
            </a:r>
          </a:p>
          <a:p>
            <a:pPr fontAlgn="base">
              <a:lnSpc>
                <a:spcPct val="170000"/>
              </a:lnSpc>
            </a:pPr>
            <a:r>
              <a:rPr lang="en-US" dirty="0"/>
              <a:t>Similarly, </a:t>
            </a:r>
            <a:r>
              <a:rPr lang="en-US" b="1" dirty="0">
                <a:solidFill>
                  <a:srgbClr val="0033CC"/>
                </a:solidFill>
              </a:rPr>
              <a:t>(W</a:t>
            </a:r>
            <a:r>
              <a:rPr lang="en-US" b="1" baseline="-25000" dirty="0">
                <a:solidFill>
                  <a:srgbClr val="0033CC"/>
                </a:solidFill>
              </a:rPr>
              <a:t>1</a:t>
            </a:r>
            <a:r>
              <a:rPr lang="en-US" b="1" dirty="0">
                <a:solidFill>
                  <a:srgbClr val="0033CC"/>
                </a:solidFill>
              </a:rPr>
              <a:t>(A), W</a:t>
            </a:r>
            <a:r>
              <a:rPr lang="en-US" b="1" baseline="-25000" dirty="0">
                <a:solidFill>
                  <a:srgbClr val="0033CC"/>
                </a:solidFill>
              </a:rPr>
              <a:t>2</a:t>
            </a:r>
            <a:r>
              <a:rPr lang="en-US" b="1" dirty="0">
                <a:solidFill>
                  <a:srgbClr val="0033CC"/>
                </a:solidFill>
              </a:rPr>
              <a:t>(A)) and (W</a:t>
            </a:r>
            <a:r>
              <a:rPr lang="en-US" b="1" baseline="-25000" dirty="0">
                <a:solidFill>
                  <a:srgbClr val="0033CC"/>
                </a:solidFill>
              </a:rPr>
              <a:t>1</a:t>
            </a:r>
            <a:r>
              <a:rPr lang="en-US" b="1" dirty="0">
                <a:solidFill>
                  <a:srgbClr val="0033CC"/>
                </a:solidFill>
              </a:rPr>
              <a:t>(A), R</a:t>
            </a:r>
            <a:r>
              <a:rPr lang="en-US" b="1" baseline="-25000" dirty="0">
                <a:solidFill>
                  <a:srgbClr val="0033CC"/>
                </a:solidFill>
              </a:rPr>
              <a:t>2</a:t>
            </a:r>
            <a:r>
              <a:rPr lang="en-US" b="1" dirty="0">
                <a:solidFill>
                  <a:srgbClr val="0033CC"/>
                </a:solidFill>
              </a:rPr>
              <a:t>(A)) </a:t>
            </a:r>
            <a:r>
              <a:rPr lang="en-US" dirty="0"/>
              <a:t>pairs are also </a:t>
            </a:r>
            <a:r>
              <a:rPr lang="en-US" b="1" dirty="0"/>
              <a:t>conflicting</a:t>
            </a:r>
            <a:r>
              <a:rPr lang="en-US" dirty="0"/>
              <a:t>.</a:t>
            </a:r>
          </a:p>
          <a:p>
            <a:pPr fontAlgn="base">
              <a:lnSpc>
                <a:spcPct val="170000"/>
              </a:lnSpc>
            </a:pPr>
            <a:r>
              <a:rPr lang="en-US" dirty="0"/>
              <a:t>On the other hand, </a:t>
            </a:r>
            <a:r>
              <a:rPr lang="en-US" b="1" dirty="0">
                <a:solidFill>
                  <a:srgbClr val="FF0066"/>
                </a:solidFill>
              </a:rPr>
              <a:t>(R</a:t>
            </a:r>
            <a:r>
              <a:rPr lang="en-US" b="1" baseline="-25000" dirty="0">
                <a:solidFill>
                  <a:srgbClr val="FF0066"/>
                </a:solidFill>
              </a:rPr>
              <a:t>1</a:t>
            </a:r>
            <a:r>
              <a:rPr lang="en-US" b="1" dirty="0">
                <a:solidFill>
                  <a:srgbClr val="FF0066"/>
                </a:solidFill>
              </a:rPr>
              <a:t>(A), W</a:t>
            </a:r>
            <a:r>
              <a:rPr lang="en-US" b="1" baseline="-25000" dirty="0">
                <a:solidFill>
                  <a:srgbClr val="FF0066"/>
                </a:solidFill>
              </a:rPr>
              <a:t>2</a:t>
            </a:r>
            <a:r>
              <a:rPr lang="en-US" b="1" dirty="0">
                <a:solidFill>
                  <a:srgbClr val="FF0066"/>
                </a:solidFill>
              </a:rPr>
              <a:t>(B)) </a:t>
            </a:r>
            <a:r>
              <a:rPr lang="en-US" dirty="0"/>
              <a:t>pair is </a:t>
            </a:r>
            <a:r>
              <a:rPr lang="en-US" b="1" dirty="0"/>
              <a:t>non-conflicting</a:t>
            </a:r>
            <a:r>
              <a:rPr lang="en-US" dirty="0"/>
              <a:t> because they operate on different data item.</a:t>
            </a:r>
          </a:p>
          <a:p>
            <a:pPr fontAlgn="base">
              <a:lnSpc>
                <a:spcPct val="170000"/>
              </a:lnSpc>
            </a:pPr>
            <a:r>
              <a:rPr lang="en-US" dirty="0"/>
              <a:t>Similarly, </a:t>
            </a:r>
            <a:r>
              <a:rPr lang="en-US" b="1" dirty="0">
                <a:solidFill>
                  <a:srgbClr val="FF0066"/>
                </a:solidFill>
              </a:rPr>
              <a:t>((W</a:t>
            </a:r>
            <a:r>
              <a:rPr lang="en-US" b="1" baseline="-25000" dirty="0">
                <a:solidFill>
                  <a:srgbClr val="FF0066"/>
                </a:solidFill>
              </a:rPr>
              <a:t>1</a:t>
            </a:r>
            <a:r>
              <a:rPr lang="en-US" b="1" dirty="0">
                <a:solidFill>
                  <a:srgbClr val="FF0066"/>
                </a:solidFill>
              </a:rPr>
              <a:t>(A), W</a:t>
            </a:r>
            <a:r>
              <a:rPr lang="en-US" b="1" baseline="-25000" dirty="0">
                <a:solidFill>
                  <a:srgbClr val="FF0066"/>
                </a:solidFill>
              </a:rPr>
              <a:t>2</a:t>
            </a:r>
            <a:r>
              <a:rPr lang="en-US" b="1" dirty="0">
                <a:solidFill>
                  <a:srgbClr val="FF0066"/>
                </a:solidFill>
              </a:rPr>
              <a:t>(B)) </a:t>
            </a:r>
            <a:r>
              <a:rPr lang="en-US" dirty="0"/>
              <a:t>pair is </a:t>
            </a:r>
            <a:r>
              <a:rPr lang="en-US" b="1" dirty="0"/>
              <a:t>non-conflicting.</a:t>
            </a: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5334000" cy="65532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Two-phase locking </a:t>
            </a:r>
            <a:r>
              <a:rPr lang="en-US" b="1" dirty="0">
                <a:solidFill>
                  <a:srgbClr val="C00000"/>
                </a:solidFill>
              </a:rPr>
              <a:t>does not ensure freedom from deadlock</a:t>
            </a:r>
            <a:r>
              <a:rPr lang="en-US" dirty="0"/>
              <a:t>. </a:t>
            </a:r>
          </a:p>
          <a:p>
            <a:pPr>
              <a:lnSpc>
                <a:spcPct val="160000"/>
              </a:lnSpc>
            </a:pP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Observe that transactions T3 and T4 are two phase, but, in schedule 2 (Figure 18.7), they are deadlocked.</a:t>
            </a:r>
          </a:p>
          <a:p>
            <a:pPr>
              <a:lnSpc>
                <a:spcPct val="160000"/>
              </a:lnSpc>
            </a:pP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in </a:t>
            </a:r>
            <a:r>
              <a:rPr lang="en-US" b="1" dirty="0">
                <a:solidFill>
                  <a:srgbClr val="0033CC"/>
                </a:solidFill>
              </a:rPr>
              <a:t>addition to being serializable</a:t>
            </a:r>
            <a:r>
              <a:rPr lang="en-US" dirty="0"/>
              <a:t>, schedules </a:t>
            </a:r>
            <a:r>
              <a:rPr lang="en-US" b="1" dirty="0">
                <a:solidFill>
                  <a:srgbClr val="0033CC"/>
                </a:solidFill>
              </a:rPr>
              <a:t>should be </a:t>
            </a:r>
            <a:r>
              <a:rPr lang="en-US" b="1" dirty="0" err="1">
                <a:solidFill>
                  <a:srgbClr val="0033CC"/>
                </a:solidFill>
              </a:rPr>
              <a:t>cascadeless</a:t>
            </a:r>
            <a:r>
              <a:rPr lang="en-US" b="1" dirty="0">
                <a:solidFill>
                  <a:srgbClr val="0033CC"/>
                </a:solidFill>
              </a:rPr>
              <a:t>.</a:t>
            </a:r>
          </a:p>
          <a:p>
            <a:pPr>
              <a:lnSpc>
                <a:spcPct val="160000"/>
              </a:lnSpc>
            </a:pP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Each transaction observes the two-phase locking protocol, but the failure of T5 after the read(A) step of T7 leads to cascading rollback of T6 and T7. </a:t>
            </a:r>
          </a:p>
          <a:p>
            <a:pPr>
              <a:lnSpc>
                <a:spcPct val="160000"/>
              </a:lnSpc>
            </a:pP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Cascading rollback may occur under two-phase locking.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981200"/>
            <a:ext cx="35814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Cascading rollback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54102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/>
              <a:t>when a </a:t>
            </a:r>
            <a:r>
              <a:rPr lang="en-US" b="1" dirty="0">
                <a:solidFill>
                  <a:srgbClr val="0033CC"/>
                </a:solidFill>
              </a:rPr>
              <a:t>transaction (T1) causes a failure </a:t>
            </a:r>
            <a:r>
              <a:rPr lang="en-US" b="1" dirty="0"/>
              <a:t>and a </a:t>
            </a:r>
            <a:r>
              <a:rPr lang="en-US" b="1" dirty="0">
                <a:solidFill>
                  <a:srgbClr val="0033CC"/>
                </a:solidFill>
              </a:rPr>
              <a:t>rollback must be performed</a:t>
            </a:r>
            <a:r>
              <a:rPr lang="en-US" dirty="0"/>
              <a:t>. </a:t>
            </a:r>
          </a:p>
          <a:p>
            <a:pPr>
              <a:lnSpc>
                <a:spcPct val="170000"/>
              </a:lnSpc>
            </a:pPr>
            <a:r>
              <a:rPr lang="en-US" b="1" dirty="0">
                <a:solidFill>
                  <a:srgbClr val="0033CC"/>
                </a:solidFill>
              </a:rPr>
              <a:t>Other transactions dependent on T1's actions </a:t>
            </a:r>
            <a:r>
              <a:rPr lang="en-US" dirty="0"/>
              <a:t>must </a:t>
            </a:r>
            <a:r>
              <a:rPr lang="en-US" b="1" dirty="0">
                <a:solidFill>
                  <a:srgbClr val="0033CC"/>
                </a:solidFill>
              </a:rPr>
              <a:t>also be </a:t>
            </a:r>
            <a:r>
              <a:rPr lang="en-US" b="1" dirty="0" err="1">
                <a:solidFill>
                  <a:srgbClr val="0033CC"/>
                </a:solidFill>
              </a:rPr>
              <a:t>rollbacked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dirty="0"/>
              <a:t>due to T1's failure, thus causing a cascading effect</a:t>
            </a:r>
            <a:endParaRPr lang="en-US" b="1" dirty="0"/>
          </a:p>
          <a:p>
            <a:pPr>
              <a:lnSpc>
                <a:spcPct val="170000"/>
              </a:lnSpc>
            </a:pPr>
            <a:r>
              <a:rPr lang="en-US" b="1" dirty="0"/>
              <a:t>A </a:t>
            </a:r>
            <a:r>
              <a:rPr lang="en-US" b="1" dirty="0">
                <a:solidFill>
                  <a:srgbClr val="0033CC"/>
                </a:solidFill>
              </a:rPr>
              <a:t>single transaction failure </a:t>
            </a:r>
            <a:r>
              <a:rPr lang="en-US" b="1" dirty="0">
                <a:solidFill>
                  <a:srgbClr val="C00000"/>
                </a:solidFill>
              </a:rPr>
              <a:t>leads to a series of transaction rollbacks</a:t>
            </a:r>
            <a:r>
              <a:rPr lang="en-US" dirty="0"/>
              <a:t> is called Cascading rollback.</a:t>
            </a:r>
          </a:p>
          <a:p>
            <a:pPr>
              <a:lnSpc>
                <a:spcPct val="170000"/>
              </a:lnSpc>
            </a:pP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Cascading rollbacks can be </a:t>
            </a:r>
            <a:r>
              <a:rPr lang="en-US" b="1" dirty="0">
                <a:solidFill>
                  <a:srgbClr val="0033CC"/>
                </a:solidFill>
              </a:rPr>
              <a:t>avoided by a modification of two-phase locking </a:t>
            </a:r>
            <a:r>
              <a:rPr lang="en-US" dirty="0"/>
              <a:t>called the </a:t>
            </a:r>
            <a:r>
              <a:rPr lang="en-US" b="1" dirty="0">
                <a:solidFill>
                  <a:srgbClr val="C00000"/>
                </a:solidFill>
              </a:rPr>
              <a:t>strict two-phase locking protocol</a:t>
            </a:r>
            <a:r>
              <a:rPr lang="en-US" dirty="0"/>
              <a:t>.</a:t>
            </a:r>
          </a:p>
          <a:p>
            <a:pPr>
              <a:lnSpc>
                <a:spcPct val="170000"/>
              </a:lnSpc>
              <a:buNone/>
            </a:pP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This protocol </a:t>
            </a:r>
            <a:r>
              <a:rPr lang="en-US" b="1" dirty="0">
                <a:solidFill>
                  <a:srgbClr val="0033CC"/>
                </a:solidFill>
              </a:rPr>
              <a:t>requires not only </a:t>
            </a:r>
            <a:r>
              <a:rPr lang="en-US" b="1" dirty="0">
                <a:solidFill>
                  <a:srgbClr val="C00000"/>
                </a:solidFill>
              </a:rPr>
              <a:t>that locking be two phase</a:t>
            </a:r>
            <a:r>
              <a:rPr lang="en-US" dirty="0"/>
              <a:t>, but also that all </a:t>
            </a:r>
            <a:r>
              <a:rPr lang="en-US" b="1" dirty="0">
                <a:solidFill>
                  <a:srgbClr val="0033CC"/>
                </a:solidFill>
              </a:rPr>
              <a:t>exclusive-mode locks </a:t>
            </a:r>
            <a:r>
              <a:rPr lang="en-US" dirty="0"/>
              <a:t>taken by a transaction </a:t>
            </a:r>
            <a:r>
              <a:rPr lang="en-US" b="1" dirty="0">
                <a:solidFill>
                  <a:srgbClr val="C00000"/>
                </a:solidFill>
              </a:rPr>
              <a:t>be held until that transaction commits.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458200" cy="58213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Another variant of two-phase locking is the </a:t>
            </a:r>
            <a:r>
              <a:rPr lang="en-US" b="1" dirty="0">
                <a:solidFill>
                  <a:srgbClr val="C00000"/>
                </a:solidFill>
              </a:rPr>
              <a:t>rigorous two-phase locking protocol</a:t>
            </a:r>
            <a:r>
              <a:rPr lang="en-US" dirty="0"/>
              <a:t>, which requires that </a:t>
            </a:r>
            <a:r>
              <a:rPr lang="en-US" b="1" dirty="0">
                <a:solidFill>
                  <a:srgbClr val="0033CC"/>
                </a:solidFill>
              </a:rPr>
              <a:t>all locks </a:t>
            </a:r>
            <a:r>
              <a:rPr lang="en-US" b="1">
                <a:solidFill>
                  <a:srgbClr val="0033CC"/>
                </a:solidFill>
              </a:rPr>
              <a:t>(both S and X) </a:t>
            </a:r>
            <a:r>
              <a:rPr lang="en-US" b="1" dirty="0">
                <a:solidFill>
                  <a:srgbClr val="0033CC"/>
                </a:solidFill>
              </a:rPr>
              <a:t>be held </a:t>
            </a:r>
            <a:r>
              <a:rPr lang="en-US" b="1" dirty="0">
                <a:solidFill>
                  <a:srgbClr val="FF0066"/>
                </a:solidFill>
              </a:rPr>
              <a:t>until the transaction commits.</a:t>
            </a:r>
          </a:p>
          <a:p>
            <a:pPr>
              <a:buNone/>
            </a:pPr>
            <a:endParaRPr lang="en-US" b="1" dirty="0">
              <a:solidFill>
                <a:srgbClr val="FF0066"/>
              </a:solidFill>
            </a:endParaRPr>
          </a:p>
          <a:p>
            <a:pPr>
              <a:buNone/>
            </a:pPr>
            <a:r>
              <a:rPr lang="en-US" dirty="0"/>
              <a:t>refinement of the basic two-phase locking protocol,</a:t>
            </a:r>
          </a:p>
          <a:p>
            <a:r>
              <a:rPr lang="en-US" dirty="0"/>
              <a:t>which </a:t>
            </a:r>
            <a:r>
              <a:rPr lang="en-US" b="1" dirty="0">
                <a:solidFill>
                  <a:srgbClr val="C00000"/>
                </a:solidFill>
              </a:rPr>
              <a:t>allows lock conversions</a:t>
            </a:r>
            <a:r>
              <a:rPr lang="en-US" dirty="0"/>
              <a:t>. </a:t>
            </a:r>
          </a:p>
          <a:p>
            <a:r>
              <a:rPr lang="en-US" dirty="0"/>
              <a:t>a mechanism for </a:t>
            </a:r>
            <a:r>
              <a:rPr lang="en-US" b="1" dirty="0">
                <a:solidFill>
                  <a:srgbClr val="C00000"/>
                </a:solidFill>
              </a:rPr>
              <a:t>upgrading</a:t>
            </a:r>
            <a:r>
              <a:rPr lang="en-US" dirty="0"/>
              <a:t> a </a:t>
            </a:r>
            <a:r>
              <a:rPr lang="en-US" b="1" dirty="0">
                <a:solidFill>
                  <a:srgbClr val="0033CC"/>
                </a:solidFill>
              </a:rPr>
              <a:t>shared lock to an exclusive lock</a:t>
            </a:r>
            <a:r>
              <a:rPr lang="en-US" dirty="0"/>
              <a:t>, and </a:t>
            </a:r>
            <a:r>
              <a:rPr lang="en-US" b="1" dirty="0">
                <a:solidFill>
                  <a:srgbClr val="C00000"/>
                </a:solidFill>
              </a:rPr>
              <a:t>downgrading</a:t>
            </a:r>
            <a:r>
              <a:rPr lang="en-US" dirty="0"/>
              <a:t> an </a:t>
            </a:r>
            <a:r>
              <a:rPr lang="en-US" b="1" dirty="0">
                <a:solidFill>
                  <a:srgbClr val="0033CC"/>
                </a:solidFill>
              </a:rPr>
              <a:t>exclusive lock to a shared lock</a:t>
            </a:r>
            <a:r>
              <a:rPr lang="en-US" dirty="0"/>
              <a:t>.</a:t>
            </a:r>
          </a:p>
          <a:p>
            <a:r>
              <a:rPr lang="en-US" dirty="0"/>
              <a:t>We denote conversion from shared to exclusive modes by upgrade, and from exclusive to shared by downgrade. </a:t>
            </a:r>
          </a:p>
          <a:p>
            <a:r>
              <a:rPr lang="en-US" dirty="0"/>
              <a:t>Lock </a:t>
            </a:r>
            <a:r>
              <a:rPr lang="en-US" b="1" dirty="0">
                <a:solidFill>
                  <a:srgbClr val="0033CC"/>
                </a:solidFill>
              </a:rPr>
              <a:t>conversion cannot </a:t>
            </a:r>
            <a:r>
              <a:rPr lang="en-US" dirty="0"/>
              <a:t>be allowed arbitrarily (</a:t>
            </a:r>
            <a:r>
              <a:rPr lang="en-US" b="1" dirty="0">
                <a:solidFill>
                  <a:srgbClr val="0033CC"/>
                </a:solidFill>
              </a:rPr>
              <a:t>randomly</a:t>
            </a:r>
            <a:r>
              <a:rPr lang="en-US" dirty="0"/>
              <a:t>). </a:t>
            </a:r>
          </a:p>
          <a:p>
            <a:r>
              <a:rPr lang="en-US" dirty="0"/>
              <a:t>Rather, </a:t>
            </a:r>
            <a:r>
              <a:rPr lang="en-US" b="1" dirty="0">
                <a:solidFill>
                  <a:srgbClr val="FF0066"/>
                </a:solidFill>
              </a:rPr>
              <a:t>upgrading </a:t>
            </a:r>
            <a:r>
              <a:rPr lang="en-US" dirty="0"/>
              <a:t>can </a:t>
            </a:r>
            <a:r>
              <a:rPr lang="en-US" b="1" i="1" dirty="0">
                <a:solidFill>
                  <a:srgbClr val="0033CC"/>
                </a:solidFill>
              </a:rPr>
              <a:t>take place in only the growing phase</a:t>
            </a:r>
            <a:r>
              <a:rPr lang="en-US" dirty="0"/>
              <a:t>, whereas </a:t>
            </a:r>
            <a:r>
              <a:rPr lang="en-US" b="1" dirty="0">
                <a:solidFill>
                  <a:srgbClr val="FF0066"/>
                </a:solidFill>
              </a:rPr>
              <a:t>downgrading</a:t>
            </a:r>
            <a:r>
              <a:rPr lang="en-US" dirty="0"/>
              <a:t> can </a:t>
            </a:r>
            <a:r>
              <a:rPr lang="en-US" b="1" dirty="0">
                <a:solidFill>
                  <a:srgbClr val="0033CC"/>
                </a:solidFill>
              </a:rPr>
              <a:t>take place in only the shrinking phase</a:t>
            </a:r>
            <a:r>
              <a:rPr lang="en-US" dirty="0"/>
              <a:t>.</a:t>
            </a:r>
            <a:endParaRPr lang="en-US" b="1" dirty="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of Locking</a:t>
            </a:r>
            <a:endParaRPr 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b="1" dirty="0">
                <a:solidFill>
                  <a:srgbClr val="0033CC"/>
                </a:solidFill>
              </a:rPr>
              <a:t>Locking protocols </a:t>
            </a:r>
            <a:r>
              <a:rPr lang="en-US" dirty="0"/>
              <a:t>are used in database management systems </a:t>
            </a:r>
            <a:r>
              <a:rPr lang="en-US" b="1" dirty="0">
                <a:solidFill>
                  <a:srgbClr val="0033CC"/>
                </a:solidFill>
              </a:rPr>
              <a:t>as a means of concurrency control. </a:t>
            </a:r>
          </a:p>
          <a:p>
            <a:pPr>
              <a:lnSpc>
                <a:spcPct val="170000"/>
              </a:lnSpc>
            </a:pPr>
            <a:r>
              <a:rPr lang="en-US" b="1" dirty="0">
                <a:solidFill>
                  <a:srgbClr val="0033CC"/>
                </a:solidFill>
              </a:rPr>
              <a:t>Multiple transactions </a:t>
            </a:r>
            <a:r>
              <a:rPr lang="en-US" b="1" dirty="0">
                <a:solidFill>
                  <a:srgbClr val="FF0066"/>
                </a:solidFill>
              </a:rPr>
              <a:t>may request a lock on a data item </a:t>
            </a:r>
            <a:r>
              <a:rPr lang="en-US" dirty="0"/>
              <a:t>simultaneously. </a:t>
            </a:r>
          </a:p>
          <a:p>
            <a:pPr>
              <a:lnSpc>
                <a:spcPct val="170000"/>
              </a:lnSpc>
            </a:pPr>
            <a:r>
              <a:rPr lang="en-US" dirty="0"/>
              <a:t>Hence, we require a </a:t>
            </a:r>
            <a:r>
              <a:rPr lang="en-US" b="1" i="1" dirty="0">
                <a:solidFill>
                  <a:srgbClr val="FF0066"/>
                </a:solidFill>
              </a:rPr>
              <a:t>mechanism to manage the locking requests</a:t>
            </a:r>
            <a:r>
              <a:rPr lang="en-US" b="1" i="1" dirty="0"/>
              <a:t> </a:t>
            </a:r>
            <a:r>
              <a:rPr lang="en-US" dirty="0"/>
              <a:t>made by transactions. Such a mechanism is called as </a:t>
            </a:r>
            <a:r>
              <a:rPr lang="en-US" b="1" dirty="0">
                <a:solidFill>
                  <a:srgbClr val="C00000"/>
                </a:solidFill>
              </a:rPr>
              <a:t>Lock Manager</a:t>
            </a:r>
            <a:r>
              <a:rPr lang="en-US" dirty="0"/>
              <a:t>. </a:t>
            </a:r>
          </a:p>
          <a:p>
            <a:pPr>
              <a:lnSpc>
                <a:spcPct val="170000"/>
              </a:lnSpc>
            </a:pPr>
            <a:r>
              <a:rPr lang="en-US" dirty="0"/>
              <a:t>It </a:t>
            </a:r>
            <a:r>
              <a:rPr lang="en-US" b="1" dirty="0">
                <a:solidFill>
                  <a:srgbClr val="0033CC"/>
                </a:solidFill>
              </a:rPr>
              <a:t>relies on the process of message passing </a:t>
            </a:r>
            <a:r>
              <a:rPr lang="en-US" dirty="0"/>
              <a:t>where transactions and lock manager </a:t>
            </a:r>
            <a:r>
              <a:rPr lang="en-US" b="1" dirty="0">
                <a:solidFill>
                  <a:srgbClr val="FF0066"/>
                </a:solidFill>
              </a:rPr>
              <a:t>exchange messages to handle the locking and unlocking </a:t>
            </a:r>
            <a:r>
              <a:rPr lang="en-US" dirty="0"/>
              <a:t>of data items.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8534400" cy="5897563"/>
          </a:xfrm>
        </p:spPr>
        <p:txBody>
          <a:bodyPr>
            <a:normAutofit fontScale="70000" lnSpcReduction="20000"/>
          </a:bodyPr>
          <a:lstStyle/>
          <a:p>
            <a:pPr fontAlgn="base">
              <a:buNone/>
            </a:pPr>
            <a:r>
              <a:rPr lang="en-US" b="1" u="sng" dirty="0">
                <a:solidFill>
                  <a:srgbClr val="C00000"/>
                </a:solidFill>
              </a:rPr>
              <a:t>Data structure used in Lock Manager –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data structure required for implementation of locking is called as </a:t>
            </a:r>
            <a:r>
              <a:rPr lang="en-US" b="1" dirty="0">
                <a:solidFill>
                  <a:srgbClr val="C00000"/>
                </a:solidFill>
              </a:rPr>
              <a:t>Lock table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fontAlgn="base"/>
            <a:r>
              <a:rPr lang="en-US" dirty="0"/>
              <a:t>It is a </a:t>
            </a:r>
            <a:r>
              <a:rPr lang="en-US" dirty="0">
                <a:solidFill>
                  <a:srgbClr val="0033CC"/>
                </a:solidFill>
              </a:rPr>
              <a:t>hash table </a:t>
            </a:r>
            <a:r>
              <a:rPr lang="en-US" dirty="0"/>
              <a:t>where </a:t>
            </a:r>
            <a:r>
              <a:rPr lang="en-US" dirty="0">
                <a:solidFill>
                  <a:srgbClr val="FF0066"/>
                </a:solidFill>
              </a:rPr>
              <a:t>name of data items </a:t>
            </a:r>
            <a:r>
              <a:rPr lang="en-US" dirty="0"/>
              <a:t>are used as </a:t>
            </a:r>
            <a:r>
              <a:rPr lang="en-US" dirty="0">
                <a:solidFill>
                  <a:srgbClr val="FF0066"/>
                </a:solidFill>
              </a:rPr>
              <a:t>hashing index.</a:t>
            </a:r>
          </a:p>
          <a:p>
            <a:pPr fontAlgn="base"/>
            <a:r>
              <a:rPr lang="en-US" dirty="0"/>
              <a:t>Each </a:t>
            </a:r>
            <a:r>
              <a:rPr lang="en-US" dirty="0">
                <a:solidFill>
                  <a:srgbClr val="0033CC"/>
                </a:solidFill>
              </a:rPr>
              <a:t>locked data item </a:t>
            </a:r>
            <a:r>
              <a:rPr lang="en-US" dirty="0"/>
              <a:t>has a </a:t>
            </a:r>
            <a:r>
              <a:rPr lang="en-US" dirty="0">
                <a:solidFill>
                  <a:srgbClr val="FF0066"/>
                </a:solidFill>
              </a:rPr>
              <a:t>linked list associated </a:t>
            </a:r>
            <a:r>
              <a:rPr lang="en-US" dirty="0"/>
              <a:t>with it.</a:t>
            </a:r>
          </a:p>
          <a:p>
            <a:pPr fontAlgn="base"/>
            <a:r>
              <a:rPr lang="en-US" dirty="0"/>
              <a:t>Every node in the linked list represents the transaction which requested for lock, mode of lock requested (mutual/exclusive) and current status of the request (granted/waiting).</a:t>
            </a:r>
          </a:p>
          <a:p>
            <a:pPr fontAlgn="base"/>
            <a:r>
              <a:rPr lang="en-US" dirty="0"/>
              <a:t>Every </a:t>
            </a:r>
            <a:r>
              <a:rPr lang="en-US" dirty="0">
                <a:solidFill>
                  <a:srgbClr val="0033CC"/>
                </a:solidFill>
              </a:rPr>
              <a:t>new lock request </a:t>
            </a:r>
            <a:r>
              <a:rPr lang="en-US" dirty="0"/>
              <a:t>for the data item </a:t>
            </a:r>
            <a:r>
              <a:rPr lang="en-US" dirty="0">
                <a:solidFill>
                  <a:srgbClr val="FF0066"/>
                </a:solidFill>
              </a:rPr>
              <a:t>will be added in the end of linked list </a:t>
            </a:r>
            <a:r>
              <a:rPr lang="en-US" dirty="0"/>
              <a:t>as a new node.</a:t>
            </a:r>
          </a:p>
          <a:p>
            <a:pPr fontAlgn="base"/>
            <a:r>
              <a:rPr lang="en-US" dirty="0"/>
              <a:t>Collisions in hash table are handled by technique of separate chaining.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0"/>
            <a:ext cx="7848600" cy="557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3733800"/>
            <a:ext cx="4343400" cy="3124200"/>
          </a:xfrm>
        </p:spPr>
        <p:txBody>
          <a:bodyPr>
            <a:normAutofit fontScale="47500" lnSpcReduction="20000"/>
          </a:bodyPr>
          <a:lstStyle/>
          <a:p>
            <a:pPr fontAlgn="base"/>
            <a:r>
              <a:rPr lang="en-US" b="1" dirty="0"/>
              <a:t>Explanation:</a:t>
            </a:r>
            <a:r>
              <a:rPr lang="en-US" dirty="0"/>
              <a:t> In the above figure, the locked data items present in lock table are 5, 47, 167 and 15.</a:t>
            </a:r>
          </a:p>
          <a:p>
            <a:pPr fontAlgn="base"/>
            <a:r>
              <a:rPr lang="en-US" dirty="0"/>
              <a:t>The transactions which have requested for lock have been represented by a linked list shown below them using a downward arrow.</a:t>
            </a:r>
          </a:p>
          <a:p>
            <a:pPr fontAlgn="base"/>
            <a:r>
              <a:rPr lang="en-US" dirty="0"/>
              <a:t>Each node in linked list has the name of transaction which has requested the data item like T33, T1, T27 etc.</a:t>
            </a:r>
          </a:p>
          <a:p>
            <a:pPr fontAlgn="base"/>
            <a:r>
              <a:rPr lang="en-US" dirty="0"/>
              <a:t>The </a:t>
            </a:r>
            <a:r>
              <a:rPr lang="en-US" dirty="0" err="1"/>
              <a:t>colour</a:t>
            </a:r>
            <a:r>
              <a:rPr lang="en-US" dirty="0"/>
              <a:t> of node represents the status i.e. whether lock has been granted or waiting.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686800" cy="6400800"/>
          </a:xfrm>
        </p:spPr>
        <p:txBody>
          <a:bodyPr>
            <a:normAutofit fontScale="55000" lnSpcReduction="20000"/>
          </a:bodyPr>
          <a:lstStyle/>
          <a:p>
            <a:pPr fontAlgn="base">
              <a:buNone/>
            </a:pPr>
            <a:r>
              <a:rPr lang="en-US" b="1" u="sng" dirty="0">
                <a:solidFill>
                  <a:srgbClr val="C00000"/>
                </a:solidFill>
              </a:rPr>
              <a:t>Working of Lock Manager –</a:t>
            </a:r>
            <a:endParaRPr lang="en-US" u="sng" dirty="0">
              <a:solidFill>
                <a:srgbClr val="C00000"/>
              </a:solidFill>
            </a:endParaRPr>
          </a:p>
          <a:p>
            <a:pPr fontAlgn="base"/>
            <a:r>
              <a:rPr lang="en-US" dirty="0"/>
              <a:t>Initially the lock table is empty as no data item is locked.</a:t>
            </a:r>
          </a:p>
          <a:p>
            <a:pPr fontAlgn="base"/>
            <a:r>
              <a:rPr lang="en-US" dirty="0"/>
              <a:t>Whenever lock manager receives a </a:t>
            </a:r>
            <a:r>
              <a:rPr lang="en-US" b="1" dirty="0">
                <a:solidFill>
                  <a:srgbClr val="0033CC"/>
                </a:solidFill>
              </a:rPr>
              <a:t>lock request </a:t>
            </a:r>
            <a:r>
              <a:rPr lang="en-US" dirty="0"/>
              <a:t>from a transaction T</a:t>
            </a:r>
            <a:r>
              <a:rPr lang="en-US" baseline="-25000" dirty="0"/>
              <a:t>i</a:t>
            </a:r>
            <a:r>
              <a:rPr lang="en-US" dirty="0"/>
              <a:t> on a particular data item </a:t>
            </a:r>
            <a:r>
              <a:rPr lang="en-US" dirty="0" err="1"/>
              <a:t>Q</a:t>
            </a:r>
            <a:r>
              <a:rPr lang="en-US" baseline="-25000" dirty="0" err="1"/>
              <a:t>i</a:t>
            </a:r>
            <a:r>
              <a:rPr lang="en-US" dirty="0"/>
              <a:t> following cases may arise:</a:t>
            </a:r>
          </a:p>
          <a:p>
            <a:pPr lvl="1" fontAlgn="base"/>
            <a:r>
              <a:rPr lang="en-US" dirty="0"/>
              <a:t>If </a:t>
            </a:r>
            <a:r>
              <a:rPr lang="en-US" dirty="0" err="1"/>
              <a:t>Q</a:t>
            </a:r>
            <a:r>
              <a:rPr lang="en-US" baseline="-25000" dirty="0" err="1"/>
              <a:t>i</a:t>
            </a:r>
            <a:r>
              <a:rPr lang="en-US" dirty="0"/>
              <a:t> is not already locked, a </a:t>
            </a:r>
            <a:r>
              <a:rPr lang="en-US" b="1" dirty="0">
                <a:solidFill>
                  <a:srgbClr val="0033CC"/>
                </a:solidFill>
              </a:rPr>
              <a:t>linked list will be created </a:t>
            </a:r>
            <a:r>
              <a:rPr lang="en-US" dirty="0"/>
              <a:t>and </a:t>
            </a:r>
            <a:r>
              <a:rPr lang="en-US" b="1" dirty="0">
                <a:solidFill>
                  <a:srgbClr val="0033CC"/>
                </a:solidFill>
              </a:rPr>
              <a:t>lock will be granted </a:t>
            </a:r>
            <a:r>
              <a:rPr lang="en-US" dirty="0"/>
              <a:t>to the requesting transaction T</a:t>
            </a:r>
            <a:r>
              <a:rPr lang="en-US" baseline="-25000" dirty="0"/>
              <a:t>i</a:t>
            </a:r>
            <a:r>
              <a:rPr lang="en-US" dirty="0"/>
              <a:t>.</a:t>
            </a:r>
          </a:p>
          <a:p>
            <a:pPr lvl="1" fontAlgn="base"/>
            <a:r>
              <a:rPr lang="en-US" dirty="0"/>
              <a:t>If the data item is already locked, a new node will be added at the end of its linked list containing the information about request made by T</a:t>
            </a:r>
            <a:r>
              <a:rPr lang="en-US" baseline="-25000" dirty="0"/>
              <a:t>i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If the lock mode requested by T</a:t>
            </a:r>
            <a:r>
              <a:rPr lang="en-US" baseline="-25000" dirty="0"/>
              <a:t>i</a:t>
            </a:r>
            <a:r>
              <a:rPr lang="en-US" dirty="0"/>
              <a:t> is </a:t>
            </a:r>
            <a:r>
              <a:rPr lang="en-US" b="1" dirty="0">
                <a:solidFill>
                  <a:srgbClr val="0033CC"/>
                </a:solidFill>
              </a:rPr>
              <a:t>compatible</a:t>
            </a:r>
            <a:r>
              <a:rPr lang="en-US" dirty="0"/>
              <a:t> with lock mode of transaction currently having the lock, T</a:t>
            </a:r>
            <a:r>
              <a:rPr lang="en-US" baseline="-25000" dirty="0"/>
              <a:t>i</a:t>
            </a:r>
            <a:r>
              <a:rPr lang="en-US" dirty="0"/>
              <a:t> will acquire the lock too and status will be changed to ‘</a:t>
            </a:r>
            <a:r>
              <a:rPr lang="en-US" dirty="0">
                <a:solidFill>
                  <a:srgbClr val="0033CC"/>
                </a:solidFill>
              </a:rPr>
              <a:t>granted</a:t>
            </a:r>
            <a:r>
              <a:rPr lang="en-US" dirty="0"/>
              <a:t>’. </a:t>
            </a:r>
            <a:r>
              <a:rPr lang="en-US" dirty="0">
                <a:solidFill>
                  <a:srgbClr val="0033CC"/>
                </a:solidFill>
              </a:rPr>
              <a:t>Else</a:t>
            </a:r>
            <a:r>
              <a:rPr lang="en-US" dirty="0"/>
              <a:t>, status of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 err="1"/>
              <a:t>’s</a:t>
            </a:r>
            <a:r>
              <a:rPr lang="en-US" dirty="0"/>
              <a:t> lock will be ‘</a:t>
            </a:r>
            <a:r>
              <a:rPr lang="en-US" dirty="0">
                <a:solidFill>
                  <a:srgbClr val="0033CC"/>
                </a:solidFill>
              </a:rPr>
              <a:t>waiting</a:t>
            </a:r>
            <a:r>
              <a:rPr lang="en-US" dirty="0"/>
              <a:t>’.</a:t>
            </a:r>
          </a:p>
          <a:p>
            <a:pPr fontAlgn="base"/>
            <a:r>
              <a:rPr lang="en-US" dirty="0"/>
              <a:t>If a transaction T</a:t>
            </a:r>
            <a:r>
              <a:rPr lang="en-US" baseline="-25000" dirty="0"/>
              <a:t>i</a:t>
            </a:r>
            <a:r>
              <a:rPr lang="en-US" dirty="0"/>
              <a:t> wants to </a:t>
            </a:r>
            <a:r>
              <a:rPr lang="en-US" b="1" dirty="0">
                <a:solidFill>
                  <a:srgbClr val="0033CC"/>
                </a:solidFill>
              </a:rPr>
              <a:t>unlock the data item </a:t>
            </a:r>
            <a:r>
              <a:rPr lang="en-US" dirty="0"/>
              <a:t>it is currently holding, it will send an unlock request to the lock manager. The lock manager </a:t>
            </a:r>
            <a:r>
              <a:rPr lang="en-US" b="1" dirty="0">
                <a:solidFill>
                  <a:srgbClr val="0033CC"/>
                </a:solidFill>
              </a:rPr>
              <a:t>will delete </a:t>
            </a:r>
            <a:r>
              <a:rPr lang="en-US" b="1" dirty="0" err="1">
                <a:solidFill>
                  <a:srgbClr val="0033CC"/>
                </a:solidFill>
              </a:rPr>
              <a:t>T</a:t>
            </a:r>
            <a:r>
              <a:rPr lang="en-US" b="1" baseline="-25000" dirty="0" err="1">
                <a:solidFill>
                  <a:srgbClr val="0033CC"/>
                </a:solidFill>
              </a:rPr>
              <a:t>i</a:t>
            </a:r>
            <a:r>
              <a:rPr lang="en-US" b="1" dirty="0" err="1">
                <a:solidFill>
                  <a:srgbClr val="0033CC"/>
                </a:solidFill>
              </a:rPr>
              <a:t>’s</a:t>
            </a:r>
            <a:r>
              <a:rPr lang="en-US" b="1" dirty="0">
                <a:solidFill>
                  <a:srgbClr val="0033CC"/>
                </a:solidFill>
              </a:rPr>
              <a:t> node </a:t>
            </a:r>
            <a:r>
              <a:rPr lang="en-US" dirty="0"/>
              <a:t>from this linked list. </a:t>
            </a:r>
            <a:r>
              <a:rPr lang="en-US" b="1" dirty="0">
                <a:solidFill>
                  <a:srgbClr val="FF0066"/>
                </a:solidFill>
              </a:rPr>
              <a:t>Lock will be granted to the next transaction </a:t>
            </a:r>
            <a:r>
              <a:rPr lang="en-US" dirty="0"/>
              <a:t>in the</a:t>
            </a:r>
            <a:r>
              <a:rPr lang="en-US" b="1" dirty="0">
                <a:solidFill>
                  <a:srgbClr val="FF0066"/>
                </a:solidFill>
              </a:rPr>
              <a:t> list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Sometimes transaction T</a:t>
            </a:r>
            <a:r>
              <a:rPr lang="en-US" baseline="-25000" dirty="0"/>
              <a:t>i</a:t>
            </a:r>
            <a:r>
              <a:rPr lang="en-US" dirty="0"/>
              <a:t> may have to be aborted. In such a case all the waiting request made by T</a:t>
            </a:r>
            <a:r>
              <a:rPr lang="en-US" baseline="-25000" dirty="0"/>
              <a:t>i</a:t>
            </a:r>
            <a:r>
              <a:rPr lang="en-US" dirty="0"/>
              <a:t> will be deleted from the linked lists present in lock table. Once abortion is complete, locks held by T</a:t>
            </a:r>
            <a:r>
              <a:rPr lang="en-US" baseline="-25000" dirty="0"/>
              <a:t>i</a:t>
            </a:r>
            <a:r>
              <a:rPr lang="en-US" dirty="0"/>
              <a:t> will also be released.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39762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Based Concurrency Control Protocol</a:t>
            </a:r>
            <a:b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6934200" cy="5638799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another way of implementing </a:t>
            </a:r>
            <a:r>
              <a:rPr lang="en-US" u="sng" dirty="0">
                <a:hlinkClick r:id="rId2"/>
              </a:rPr>
              <a:t>Lock Based Protocols</a:t>
            </a:r>
            <a:r>
              <a:rPr lang="en-US" dirty="0"/>
              <a:t>.</a:t>
            </a:r>
          </a:p>
          <a:p>
            <a:r>
              <a:rPr lang="en-US" b="1" i="1" dirty="0">
                <a:solidFill>
                  <a:srgbClr val="FF0066"/>
                </a:solidFill>
              </a:rPr>
              <a:t>Tree Based Protocols </a:t>
            </a:r>
            <a:r>
              <a:rPr lang="en-US" i="1" dirty="0"/>
              <a:t>is a simple implementation of Graph Based Protocol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 </a:t>
            </a:r>
            <a:r>
              <a:rPr lang="en-US" b="1" dirty="0">
                <a:solidFill>
                  <a:srgbClr val="0033CC"/>
                </a:solidFill>
              </a:rPr>
              <a:t>prerequisite</a:t>
            </a:r>
            <a:r>
              <a:rPr lang="en-US" dirty="0"/>
              <a:t> of this protocol is that </a:t>
            </a:r>
            <a:r>
              <a:rPr lang="en-US" b="1" dirty="0">
                <a:solidFill>
                  <a:srgbClr val="0033CC"/>
                </a:solidFill>
              </a:rPr>
              <a:t>we know the order to access a Database Item. </a:t>
            </a:r>
          </a:p>
          <a:p>
            <a:pPr fontAlgn="base"/>
            <a:r>
              <a:rPr lang="en-US" dirty="0"/>
              <a:t>For this we implement a </a:t>
            </a:r>
            <a:r>
              <a:rPr lang="en-US" b="1" dirty="0">
                <a:solidFill>
                  <a:srgbClr val="FF0066"/>
                </a:solidFill>
              </a:rPr>
              <a:t>Partial Ordering</a:t>
            </a:r>
            <a:r>
              <a:rPr lang="en-US" dirty="0"/>
              <a:t> on a set of the </a:t>
            </a:r>
            <a:r>
              <a:rPr lang="en-US" b="1" dirty="0"/>
              <a:t>Database Items (D) </a:t>
            </a:r>
            <a:r>
              <a:rPr lang="en-US" b="1" i="1" dirty="0"/>
              <a:t>{d</a:t>
            </a:r>
            <a:r>
              <a:rPr lang="en-US" b="1" i="1" baseline="-25000" dirty="0"/>
              <a:t>1</a:t>
            </a:r>
            <a:r>
              <a:rPr lang="en-US" b="1" i="1" dirty="0"/>
              <a:t>, d</a:t>
            </a:r>
            <a:r>
              <a:rPr lang="en-US" b="1" i="1" baseline="-25000" dirty="0"/>
              <a:t>2</a:t>
            </a:r>
            <a:r>
              <a:rPr lang="en-US" b="1" i="1" dirty="0"/>
              <a:t>, d</a:t>
            </a:r>
            <a:r>
              <a:rPr lang="en-US" b="1" i="1" baseline="-25000" dirty="0"/>
              <a:t>3</a:t>
            </a:r>
            <a:r>
              <a:rPr lang="en-US" b="1" i="1" dirty="0"/>
              <a:t>, ….., </a:t>
            </a:r>
            <a:r>
              <a:rPr lang="en-US" b="1" i="1" dirty="0" err="1"/>
              <a:t>d</a:t>
            </a:r>
            <a:r>
              <a:rPr lang="en-US" b="1" i="1" baseline="-25000" dirty="0" err="1"/>
              <a:t>n</a:t>
            </a:r>
            <a:r>
              <a:rPr lang="en-US" b="1" i="1" dirty="0"/>
              <a:t>}</a:t>
            </a:r>
            <a:r>
              <a:rPr lang="en-US" i="1" dirty="0"/>
              <a:t> </a:t>
            </a:r>
            <a:r>
              <a:rPr lang="en-US" dirty="0"/>
              <a:t>. The protocol following the implementation of Partial Ordering is stated as- </a:t>
            </a:r>
          </a:p>
          <a:p>
            <a:pPr fontAlgn="base"/>
            <a:r>
              <a:rPr lang="en-US" dirty="0"/>
              <a:t>If </a:t>
            </a:r>
            <a:r>
              <a:rPr lang="en-US" b="1" i="1" dirty="0" err="1"/>
              <a:t>d</a:t>
            </a:r>
            <a:r>
              <a:rPr lang="en-US" b="1" i="1" baseline="-25000" dirty="0" err="1"/>
              <a:t>i</a:t>
            </a:r>
            <a:r>
              <a:rPr lang="en-US" b="1" i="1" dirty="0"/>
              <a:t> –&gt; </a:t>
            </a:r>
            <a:r>
              <a:rPr lang="en-US" b="1" i="1" dirty="0" err="1"/>
              <a:t>d</a:t>
            </a:r>
            <a:r>
              <a:rPr lang="en-US" b="1" i="1" baseline="-25000" dirty="0" err="1"/>
              <a:t>j</a:t>
            </a:r>
            <a:r>
              <a:rPr lang="en-US" dirty="0"/>
              <a:t> then any transaction </a:t>
            </a:r>
            <a:r>
              <a:rPr lang="en-US" b="1" dirty="0">
                <a:solidFill>
                  <a:srgbClr val="FF0066"/>
                </a:solidFill>
              </a:rPr>
              <a:t>accessing both </a:t>
            </a:r>
            <a:r>
              <a:rPr lang="en-US" b="1" dirty="0" err="1">
                <a:solidFill>
                  <a:srgbClr val="FF0066"/>
                </a:solidFill>
              </a:rPr>
              <a:t>d</a:t>
            </a:r>
            <a:r>
              <a:rPr lang="en-US" b="1" baseline="-25000" dirty="0" err="1">
                <a:solidFill>
                  <a:srgbClr val="FF0066"/>
                </a:solidFill>
              </a:rPr>
              <a:t>i</a:t>
            </a:r>
            <a:r>
              <a:rPr lang="en-US" b="1" dirty="0">
                <a:solidFill>
                  <a:srgbClr val="FF0066"/>
                </a:solidFill>
              </a:rPr>
              <a:t> and </a:t>
            </a:r>
            <a:r>
              <a:rPr lang="en-US" b="1" dirty="0" err="1">
                <a:solidFill>
                  <a:srgbClr val="FF0066"/>
                </a:solidFill>
              </a:rPr>
              <a:t>d</a:t>
            </a:r>
            <a:r>
              <a:rPr lang="en-US" b="1" baseline="-25000" dirty="0" err="1">
                <a:solidFill>
                  <a:srgbClr val="FF0066"/>
                </a:solidFill>
              </a:rPr>
              <a:t>j</a:t>
            </a:r>
            <a:r>
              <a:rPr lang="en-US" dirty="0"/>
              <a:t> must access </a:t>
            </a:r>
            <a:r>
              <a:rPr lang="en-US" dirty="0" err="1"/>
              <a:t>d</a:t>
            </a:r>
            <a:r>
              <a:rPr lang="en-US" baseline="-25000" dirty="0" err="1"/>
              <a:t>i</a:t>
            </a:r>
            <a:r>
              <a:rPr lang="en-US" dirty="0"/>
              <a:t> before accessing 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Implies that the set </a:t>
            </a:r>
            <a:r>
              <a:rPr lang="en-US" b="1" dirty="0"/>
              <a:t>D</a:t>
            </a:r>
            <a:r>
              <a:rPr lang="en-US" dirty="0"/>
              <a:t> may now be viewed as a </a:t>
            </a:r>
            <a:r>
              <a:rPr lang="en-US" b="1" dirty="0">
                <a:solidFill>
                  <a:srgbClr val="FF0066"/>
                </a:solidFill>
              </a:rPr>
              <a:t>directed acyclic graph </a:t>
            </a:r>
            <a:r>
              <a:rPr lang="en-US" dirty="0"/>
              <a:t>(DAG), called a </a:t>
            </a:r>
            <a:r>
              <a:rPr lang="en-US" i="1" dirty="0"/>
              <a:t>database graph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/>
              <a:t>Tree Based Protocol –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Partial Order on Database items determines a </a:t>
            </a:r>
            <a:r>
              <a:rPr lang="en-US" b="1" dirty="0">
                <a:solidFill>
                  <a:srgbClr val="0033CC"/>
                </a:solidFill>
              </a:rPr>
              <a:t>tree like structure</a:t>
            </a:r>
            <a:r>
              <a:rPr lang="en-US" dirty="0"/>
              <a:t>.</a:t>
            </a:r>
          </a:p>
          <a:p>
            <a:pPr fontAlgn="base"/>
            <a:r>
              <a:rPr lang="en-US" b="1" dirty="0">
                <a:solidFill>
                  <a:srgbClr val="0033CC"/>
                </a:solidFill>
              </a:rPr>
              <a:t>Only Exclusive Locks </a:t>
            </a:r>
            <a:r>
              <a:rPr lang="en-US" dirty="0"/>
              <a:t>are allowed.</a:t>
            </a:r>
          </a:p>
          <a:p>
            <a:pPr fontAlgn="base"/>
            <a:r>
              <a:rPr lang="en-US" dirty="0"/>
              <a:t>The first lock by T</a:t>
            </a:r>
            <a:r>
              <a:rPr lang="en-US" baseline="-25000" dirty="0"/>
              <a:t>i</a:t>
            </a:r>
            <a:r>
              <a:rPr lang="en-US" dirty="0"/>
              <a:t> may be on any data item. Subsequently, </a:t>
            </a:r>
            <a:r>
              <a:rPr lang="en-US" b="1" dirty="0">
                <a:solidFill>
                  <a:srgbClr val="FF0066"/>
                </a:solidFill>
              </a:rPr>
              <a:t>a data Q can be locked by T</a:t>
            </a:r>
            <a:r>
              <a:rPr lang="en-US" b="1" baseline="-25000" dirty="0">
                <a:solidFill>
                  <a:srgbClr val="FF0066"/>
                </a:solidFill>
              </a:rPr>
              <a:t>i</a:t>
            </a:r>
            <a:r>
              <a:rPr lang="en-US" dirty="0"/>
              <a:t> </a:t>
            </a:r>
            <a:r>
              <a:rPr lang="en-US" dirty="0">
                <a:solidFill>
                  <a:srgbClr val="0033CC"/>
                </a:solidFill>
              </a:rPr>
              <a:t>only if the parent of Q is currently locked by T</a:t>
            </a:r>
            <a:r>
              <a:rPr lang="en-US" baseline="-25000" dirty="0">
                <a:solidFill>
                  <a:srgbClr val="0033CC"/>
                </a:solidFill>
              </a:rPr>
              <a:t>i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Data items can be </a:t>
            </a:r>
            <a:r>
              <a:rPr lang="en-US" b="1" dirty="0">
                <a:solidFill>
                  <a:srgbClr val="0033CC"/>
                </a:solidFill>
              </a:rPr>
              <a:t>unlocked at any time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2275" y="3962400"/>
            <a:ext cx="237172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Granularity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91000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Granularity –</a:t>
            </a:r>
            <a:r>
              <a:rPr lang="en-US" dirty="0"/>
              <a:t> It is the </a:t>
            </a:r>
            <a:r>
              <a:rPr lang="en-US" dirty="0">
                <a:solidFill>
                  <a:srgbClr val="0033CC"/>
                </a:solidFill>
              </a:rPr>
              <a:t>size of the data item allowed to lock. </a:t>
            </a:r>
          </a:p>
          <a:p>
            <a:r>
              <a:rPr lang="en-US" dirty="0"/>
              <a:t>Now </a:t>
            </a:r>
            <a:r>
              <a:rPr lang="en-US" i="1" dirty="0"/>
              <a:t>Multiple Granularity</a:t>
            </a:r>
            <a:r>
              <a:rPr lang="en-US" dirty="0"/>
              <a:t> means hierarchically </a:t>
            </a:r>
            <a:r>
              <a:rPr lang="en-US" b="1" dirty="0">
                <a:solidFill>
                  <a:srgbClr val="0033CC"/>
                </a:solidFill>
              </a:rPr>
              <a:t>breaking up the database into blocks </a:t>
            </a:r>
            <a:r>
              <a:rPr lang="en-US" dirty="0"/>
              <a:t>that can </a:t>
            </a:r>
            <a:r>
              <a:rPr lang="en-US" b="1" dirty="0">
                <a:solidFill>
                  <a:srgbClr val="0033CC"/>
                </a:solidFill>
              </a:rPr>
              <a:t>be locked </a:t>
            </a:r>
            <a:r>
              <a:rPr lang="en-US" dirty="0"/>
              <a:t>and can be tracked needs what needs to lock and in what fashion. </a:t>
            </a:r>
          </a:p>
          <a:p>
            <a:r>
              <a:rPr lang="en-US" dirty="0"/>
              <a:t>Such a hierarchy can be </a:t>
            </a:r>
            <a:r>
              <a:rPr lang="en-US" b="1" dirty="0">
                <a:solidFill>
                  <a:srgbClr val="0033CC"/>
                </a:solidFill>
              </a:rPr>
              <a:t>represented graphically as a tree. </a:t>
            </a:r>
          </a:p>
          <a:p>
            <a:pPr fontAlgn="base"/>
            <a:r>
              <a:rPr lang="en-US" dirty="0"/>
              <a:t>the levels starting from the top level are: </a:t>
            </a:r>
            <a:br>
              <a:rPr lang="en-US" dirty="0"/>
            </a:br>
            <a:r>
              <a:rPr lang="en-US" dirty="0"/>
              <a:t> </a:t>
            </a:r>
          </a:p>
          <a:p>
            <a:pPr fontAlgn="base"/>
            <a:r>
              <a:rPr lang="en-US" dirty="0"/>
              <a:t>database</a:t>
            </a:r>
          </a:p>
          <a:p>
            <a:pPr fontAlgn="base"/>
            <a:r>
              <a:rPr lang="en-US" dirty="0"/>
              <a:t>area</a:t>
            </a:r>
          </a:p>
          <a:p>
            <a:pPr fontAlgn="base"/>
            <a:r>
              <a:rPr lang="en-US" dirty="0"/>
              <a:t>file</a:t>
            </a:r>
          </a:p>
          <a:p>
            <a:pPr fontAlgn="base"/>
            <a:r>
              <a:rPr lang="en-US" dirty="0"/>
              <a:t>record</a:t>
            </a:r>
          </a:p>
          <a:p>
            <a:endParaRPr lang="en-US" b="1" dirty="0">
              <a:solidFill>
                <a:srgbClr val="0033C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73" t="4762"/>
          <a:stretch>
            <a:fillRect/>
          </a:stretch>
        </p:blipFill>
        <p:spPr bwMode="auto">
          <a:xfrm>
            <a:off x="4114800" y="3810000"/>
            <a:ext cx="5029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"/>
            <a:ext cx="851535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916105"/>
            <a:ext cx="8077200" cy="394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10600" cy="647700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it shall use shared and exclusive lock modes. </a:t>
            </a:r>
          </a:p>
          <a:p>
            <a:pPr>
              <a:lnSpc>
                <a:spcPct val="170000"/>
              </a:lnSpc>
            </a:pPr>
            <a:r>
              <a:rPr lang="en-US" dirty="0"/>
              <a:t>When a transaction </a:t>
            </a:r>
            <a:r>
              <a:rPr lang="en-US" dirty="0">
                <a:solidFill>
                  <a:srgbClr val="0033CC"/>
                </a:solidFill>
              </a:rPr>
              <a:t>locks a node</a:t>
            </a:r>
            <a:r>
              <a:rPr lang="en-US" dirty="0"/>
              <a:t>, in </a:t>
            </a:r>
            <a:r>
              <a:rPr lang="en-US" dirty="0">
                <a:solidFill>
                  <a:srgbClr val="0033CC"/>
                </a:solidFill>
              </a:rPr>
              <a:t>either shared or exclusive mode</a:t>
            </a:r>
            <a:r>
              <a:rPr lang="en-US" dirty="0"/>
              <a:t>, the transaction also </a:t>
            </a:r>
            <a:r>
              <a:rPr lang="en-US" b="1" dirty="0">
                <a:solidFill>
                  <a:srgbClr val="0033CC"/>
                </a:solidFill>
              </a:rPr>
              <a:t>implicitly locks all the descendants </a:t>
            </a:r>
            <a:r>
              <a:rPr lang="en-US" dirty="0"/>
              <a:t>of that node in the </a:t>
            </a:r>
            <a:r>
              <a:rPr lang="en-US" b="1" dirty="0">
                <a:solidFill>
                  <a:srgbClr val="0033CC"/>
                </a:solidFill>
              </a:rPr>
              <a:t>same lock mode</a:t>
            </a:r>
            <a:r>
              <a:rPr lang="en-US" dirty="0"/>
              <a:t>. </a:t>
            </a:r>
          </a:p>
          <a:p>
            <a:pPr>
              <a:lnSpc>
                <a:spcPct val="170000"/>
              </a:lnSpc>
            </a:pPr>
            <a:r>
              <a:rPr lang="en-US" dirty="0"/>
              <a:t>For example, if transaction T</a:t>
            </a:r>
            <a:r>
              <a:rPr lang="en-US" baseline="-25000" dirty="0"/>
              <a:t>i</a:t>
            </a:r>
            <a:r>
              <a:rPr lang="en-US" dirty="0"/>
              <a:t> gets an explicit lock on file </a:t>
            </a:r>
            <a:r>
              <a:rPr lang="en-US" dirty="0" err="1"/>
              <a:t>F</a:t>
            </a:r>
            <a:r>
              <a:rPr lang="en-US" baseline="-25000" dirty="0" err="1"/>
              <a:t>c</a:t>
            </a:r>
            <a:r>
              <a:rPr lang="en-US" dirty="0"/>
              <a:t> in exclusive mode, then it has an implicit lock in exclusive mode on all the records belonging to that file.</a:t>
            </a:r>
          </a:p>
          <a:p>
            <a:pPr>
              <a:lnSpc>
                <a:spcPct val="170000"/>
              </a:lnSpc>
            </a:pPr>
            <a:r>
              <a:rPr lang="en-US" dirty="0"/>
              <a:t> It does not need to lock the individual records of </a:t>
            </a:r>
            <a:r>
              <a:rPr lang="en-US" dirty="0" err="1"/>
              <a:t>F</a:t>
            </a:r>
            <a:r>
              <a:rPr lang="en-US" baseline="-25000" dirty="0" err="1"/>
              <a:t>c</a:t>
            </a:r>
            <a:r>
              <a:rPr lang="en-US" dirty="0"/>
              <a:t> explicitly.</a:t>
            </a:r>
          </a:p>
          <a:p>
            <a:pPr fontAlgn="base">
              <a:lnSpc>
                <a:spcPct val="170000"/>
              </a:lnSpc>
              <a:buNone/>
            </a:pPr>
            <a:r>
              <a:rPr lang="en-US" dirty="0"/>
              <a:t>introduce a new lock mode, called </a:t>
            </a:r>
            <a:r>
              <a:rPr lang="en-US" i="1" dirty="0"/>
              <a:t>Intention lock mode</a:t>
            </a:r>
            <a:r>
              <a:rPr lang="en-US" dirty="0"/>
              <a:t>. </a:t>
            </a:r>
          </a:p>
          <a:p>
            <a:pPr fontAlgn="base">
              <a:lnSpc>
                <a:spcPct val="170000"/>
              </a:lnSpc>
              <a:buNone/>
            </a:pPr>
            <a:endParaRPr lang="en-US" dirty="0"/>
          </a:p>
          <a:p>
            <a:pPr fontAlgn="base">
              <a:lnSpc>
                <a:spcPct val="170000"/>
              </a:lnSpc>
              <a:buNone/>
            </a:pPr>
            <a:r>
              <a:rPr lang="en-US" sz="3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Intention Mode Lock –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 addition to </a:t>
            </a:r>
            <a:r>
              <a:rPr lang="en-US" b="1" dirty="0"/>
              <a:t>S</a:t>
            </a:r>
            <a:r>
              <a:rPr lang="en-US" dirty="0"/>
              <a:t> and </a:t>
            </a:r>
            <a:r>
              <a:rPr lang="en-US" b="1" dirty="0"/>
              <a:t>X</a:t>
            </a:r>
            <a:r>
              <a:rPr lang="en-US" dirty="0"/>
              <a:t> lock modes, there are three additional lock modes with multiple granularities: </a:t>
            </a:r>
            <a:br>
              <a:rPr lang="en-US" dirty="0"/>
            </a:br>
            <a:r>
              <a:rPr lang="en-US" dirty="0"/>
              <a:t> </a:t>
            </a:r>
          </a:p>
          <a:p>
            <a:pPr fontAlgn="base">
              <a:lnSpc>
                <a:spcPct val="170000"/>
              </a:lnSpc>
            </a:pPr>
            <a:r>
              <a:rPr lang="en-US" b="1" dirty="0"/>
              <a:t>Intention-Shared (IS):</a:t>
            </a:r>
            <a:r>
              <a:rPr lang="en-US" dirty="0"/>
              <a:t> explicit locking at a lower level of the tree but only with </a:t>
            </a:r>
            <a:r>
              <a:rPr lang="en-US" b="1" dirty="0">
                <a:solidFill>
                  <a:srgbClr val="0033CC"/>
                </a:solidFill>
              </a:rPr>
              <a:t>shared locks.</a:t>
            </a:r>
          </a:p>
          <a:p>
            <a:pPr fontAlgn="base">
              <a:lnSpc>
                <a:spcPct val="170000"/>
              </a:lnSpc>
            </a:pPr>
            <a:r>
              <a:rPr lang="en-US" b="1" dirty="0"/>
              <a:t>Intention-Exclusive (IX): </a:t>
            </a:r>
            <a:r>
              <a:rPr lang="en-US" dirty="0"/>
              <a:t>explicit locking at a lower level with </a:t>
            </a:r>
            <a:r>
              <a:rPr lang="en-US" b="1" dirty="0">
                <a:solidFill>
                  <a:srgbClr val="0033CC"/>
                </a:solidFill>
              </a:rPr>
              <a:t>exclusive or shared locks</a:t>
            </a:r>
            <a:r>
              <a:rPr lang="en-US" dirty="0"/>
              <a:t>.</a:t>
            </a:r>
          </a:p>
          <a:p>
            <a:pPr fontAlgn="base">
              <a:lnSpc>
                <a:spcPct val="170000"/>
              </a:lnSpc>
            </a:pPr>
            <a:r>
              <a:rPr lang="en-US" b="1" dirty="0"/>
              <a:t>Shared &amp; Intention-Exclusive (SIX):</a:t>
            </a:r>
            <a:r>
              <a:rPr lang="en-US" dirty="0"/>
              <a:t> the </a:t>
            </a:r>
            <a:r>
              <a:rPr lang="en-US" b="1" dirty="0" err="1">
                <a:solidFill>
                  <a:srgbClr val="0033CC"/>
                </a:solidFill>
              </a:rPr>
              <a:t>subtree</a:t>
            </a:r>
            <a:r>
              <a:rPr lang="en-US" b="1" dirty="0">
                <a:solidFill>
                  <a:srgbClr val="0033CC"/>
                </a:solidFill>
              </a:rPr>
              <a:t> rooted by that node </a:t>
            </a:r>
            <a:r>
              <a:rPr lang="en-US" dirty="0"/>
              <a:t>is </a:t>
            </a:r>
            <a:r>
              <a:rPr lang="en-US" b="1" dirty="0">
                <a:solidFill>
                  <a:srgbClr val="0033CC"/>
                </a:solidFill>
              </a:rPr>
              <a:t>locked explicitly in shared mode </a:t>
            </a:r>
            <a:r>
              <a:rPr lang="en-US" dirty="0"/>
              <a:t>and </a:t>
            </a:r>
            <a:r>
              <a:rPr lang="en-US" b="1" dirty="0">
                <a:solidFill>
                  <a:srgbClr val="0033CC"/>
                </a:solidFill>
              </a:rPr>
              <a:t>explicit locking </a:t>
            </a:r>
            <a:r>
              <a:rPr lang="en-US" dirty="0"/>
              <a:t>is being done at a </a:t>
            </a:r>
            <a:r>
              <a:rPr lang="en-US" b="1" dirty="0">
                <a:solidFill>
                  <a:srgbClr val="0033CC"/>
                </a:solidFill>
              </a:rPr>
              <a:t>lower level with exclusive mode</a:t>
            </a:r>
            <a:r>
              <a:rPr lang="en-US" dirty="0"/>
              <a:t> locks.</a:t>
            </a:r>
          </a:p>
          <a:p>
            <a:pPr>
              <a:lnSpc>
                <a:spcPct val="17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Compatibility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3428999"/>
          </a:xfrm>
        </p:spPr>
        <p:txBody>
          <a:bodyPr>
            <a:normAutofit fontScale="47500" lnSpcReduction="20000"/>
          </a:bodyPr>
          <a:lstStyle/>
          <a:p>
            <a:pPr fontAlgn="base"/>
            <a:r>
              <a:rPr lang="en-US" dirty="0"/>
              <a:t>It requires that a transaction T</a:t>
            </a:r>
            <a:r>
              <a:rPr lang="en-US" baseline="-25000" dirty="0"/>
              <a:t>i</a:t>
            </a:r>
            <a:r>
              <a:rPr lang="en-US" dirty="0"/>
              <a:t> that attempts to lock a node must follow these protocols: </a:t>
            </a:r>
            <a:br>
              <a:rPr lang="en-US" dirty="0"/>
            </a:br>
            <a:r>
              <a:rPr lang="en-US" dirty="0"/>
              <a:t> </a:t>
            </a:r>
          </a:p>
          <a:p>
            <a:pPr fontAlgn="base"/>
            <a:r>
              <a:rPr lang="en-US" dirty="0"/>
              <a:t>Transaction T</a:t>
            </a:r>
            <a:r>
              <a:rPr lang="en-US" baseline="-25000" dirty="0"/>
              <a:t>i</a:t>
            </a:r>
            <a:r>
              <a:rPr lang="en-US" dirty="0"/>
              <a:t> must </a:t>
            </a:r>
            <a:r>
              <a:rPr lang="en-US" dirty="0">
                <a:solidFill>
                  <a:srgbClr val="0033CC"/>
                </a:solidFill>
              </a:rPr>
              <a:t>follow the lock-compatibility matrix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Transaction </a:t>
            </a:r>
            <a:r>
              <a:rPr lang="en-US" dirty="0">
                <a:solidFill>
                  <a:srgbClr val="0033CC"/>
                </a:solidFill>
              </a:rPr>
              <a:t>T</a:t>
            </a:r>
            <a:r>
              <a:rPr lang="en-US" baseline="-25000" dirty="0">
                <a:solidFill>
                  <a:srgbClr val="0033CC"/>
                </a:solidFill>
              </a:rPr>
              <a:t>i</a:t>
            </a:r>
            <a:r>
              <a:rPr lang="en-US" dirty="0">
                <a:solidFill>
                  <a:srgbClr val="0033CC"/>
                </a:solidFill>
              </a:rPr>
              <a:t> must lock the root of the tree first</a:t>
            </a:r>
            <a:r>
              <a:rPr lang="en-US" dirty="0"/>
              <a:t>, and it can lock it in any mode.</a:t>
            </a:r>
          </a:p>
          <a:p>
            <a:pPr fontAlgn="base"/>
            <a:r>
              <a:rPr lang="en-US" dirty="0"/>
              <a:t>Transaction T</a:t>
            </a:r>
            <a:r>
              <a:rPr lang="en-US" baseline="-25000" dirty="0"/>
              <a:t>i</a:t>
            </a:r>
            <a:r>
              <a:rPr lang="en-US" dirty="0"/>
              <a:t> can lock a node </a:t>
            </a:r>
            <a:r>
              <a:rPr lang="en-US" dirty="0">
                <a:solidFill>
                  <a:srgbClr val="0033CC"/>
                </a:solidFill>
              </a:rPr>
              <a:t>in S or IS </a:t>
            </a:r>
            <a:r>
              <a:rPr lang="en-US" dirty="0"/>
              <a:t>mode only if T</a:t>
            </a:r>
            <a:r>
              <a:rPr lang="en-US" baseline="-25000" dirty="0"/>
              <a:t>i</a:t>
            </a:r>
            <a:r>
              <a:rPr lang="en-US" dirty="0"/>
              <a:t> currently has the </a:t>
            </a:r>
            <a:r>
              <a:rPr lang="en-US" dirty="0">
                <a:solidFill>
                  <a:srgbClr val="0033CC"/>
                </a:solidFill>
              </a:rPr>
              <a:t>parent of the node-locked in </a:t>
            </a:r>
            <a:r>
              <a:rPr lang="en-US" dirty="0"/>
              <a:t>either </a:t>
            </a:r>
            <a:r>
              <a:rPr lang="en-US" dirty="0">
                <a:solidFill>
                  <a:srgbClr val="0033CC"/>
                </a:solidFill>
              </a:rPr>
              <a:t>IX or IS mode.</a:t>
            </a:r>
          </a:p>
          <a:p>
            <a:pPr fontAlgn="base"/>
            <a:r>
              <a:rPr lang="en-US" dirty="0"/>
              <a:t>Transaction T</a:t>
            </a:r>
            <a:r>
              <a:rPr lang="en-US" baseline="-25000" dirty="0"/>
              <a:t>i</a:t>
            </a:r>
            <a:r>
              <a:rPr lang="en-US" dirty="0"/>
              <a:t> can lock a node in </a:t>
            </a:r>
            <a:r>
              <a:rPr lang="en-US" dirty="0">
                <a:solidFill>
                  <a:srgbClr val="0033CC"/>
                </a:solidFill>
              </a:rPr>
              <a:t>X, SIX, or IX mode </a:t>
            </a:r>
            <a:r>
              <a:rPr lang="en-US" dirty="0"/>
              <a:t>only if T</a:t>
            </a:r>
            <a:r>
              <a:rPr lang="en-US" baseline="-25000" dirty="0"/>
              <a:t>i</a:t>
            </a:r>
            <a:r>
              <a:rPr lang="en-US" dirty="0"/>
              <a:t> currently has the parent of the node-locked in either </a:t>
            </a:r>
            <a:r>
              <a:rPr lang="en-US" dirty="0">
                <a:solidFill>
                  <a:srgbClr val="0033CC"/>
                </a:solidFill>
              </a:rPr>
              <a:t>IX or SIX modes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Transaction T</a:t>
            </a:r>
            <a:r>
              <a:rPr lang="en-US" baseline="-25000" dirty="0"/>
              <a:t>i</a:t>
            </a:r>
            <a:r>
              <a:rPr lang="en-US" dirty="0"/>
              <a:t> can lock a node </a:t>
            </a:r>
            <a:r>
              <a:rPr lang="en-US" dirty="0">
                <a:solidFill>
                  <a:srgbClr val="0033CC"/>
                </a:solidFill>
              </a:rPr>
              <a:t>only if T</a:t>
            </a:r>
            <a:r>
              <a:rPr lang="en-US" baseline="-25000" dirty="0">
                <a:solidFill>
                  <a:srgbClr val="0033CC"/>
                </a:solidFill>
              </a:rPr>
              <a:t>i</a:t>
            </a:r>
            <a:r>
              <a:rPr lang="en-US" dirty="0">
                <a:solidFill>
                  <a:srgbClr val="0033CC"/>
                </a:solidFill>
              </a:rPr>
              <a:t> has not previously unlocked any node </a:t>
            </a:r>
            <a:r>
              <a:rPr lang="en-US" dirty="0"/>
              <a:t>(i.e., T</a:t>
            </a:r>
            <a:r>
              <a:rPr lang="en-US" baseline="-25000" dirty="0"/>
              <a:t>i</a:t>
            </a:r>
            <a:r>
              <a:rPr lang="en-US" dirty="0"/>
              <a:t> is two-phase).</a:t>
            </a:r>
          </a:p>
          <a:p>
            <a:pPr fontAlgn="base"/>
            <a:r>
              <a:rPr lang="en-US" dirty="0"/>
              <a:t>Transaction </a:t>
            </a:r>
            <a:r>
              <a:rPr lang="en-US" dirty="0">
                <a:solidFill>
                  <a:srgbClr val="0033CC"/>
                </a:solidFill>
              </a:rPr>
              <a:t>T</a:t>
            </a:r>
            <a:r>
              <a:rPr lang="en-US" baseline="-25000" dirty="0">
                <a:solidFill>
                  <a:srgbClr val="0033CC"/>
                </a:solidFill>
              </a:rPr>
              <a:t>i</a:t>
            </a:r>
            <a:r>
              <a:rPr lang="en-US" dirty="0">
                <a:solidFill>
                  <a:srgbClr val="0033CC"/>
                </a:solidFill>
              </a:rPr>
              <a:t> can unlock a node </a:t>
            </a:r>
            <a:r>
              <a:rPr lang="en-US" dirty="0"/>
              <a:t>only if </a:t>
            </a:r>
            <a:r>
              <a:rPr lang="en-US" dirty="0">
                <a:solidFill>
                  <a:srgbClr val="0033CC"/>
                </a:solidFill>
              </a:rPr>
              <a:t>T</a:t>
            </a:r>
            <a:r>
              <a:rPr lang="en-US" baseline="-25000" dirty="0">
                <a:solidFill>
                  <a:srgbClr val="0033CC"/>
                </a:solidFill>
              </a:rPr>
              <a:t>i</a:t>
            </a:r>
            <a:r>
              <a:rPr lang="en-US" dirty="0">
                <a:solidFill>
                  <a:srgbClr val="0033CC"/>
                </a:solidFill>
              </a:rPr>
              <a:t> currently has none of the children of the node-locked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9785" y="4343400"/>
            <a:ext cx="383421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4267200"/>
            <a:ext cx="5334000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Observe that the multiple-granularity protocol requires that </a:t>
            </a:r>
            <a:r>
              <a:rPr lang="en-US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locks be acquired in top-down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(root-to-leaf) order, whereas </a:t>
            </a:r>
            <a:r>
              <a:rPr lang="en-US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locks must be released in bottom-up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(leaf to-root) order. 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fontAlgn="base">
              <a:lnSpc>
                <a:spcPct val="170000"/>
              </a:lnSpc>
            </a:pPr>
            <a:r>
              <a:rPr lang="en-US" dirty="0"/>
              <a:t>Say transaction </a:t>
            </a:r>
            <a:r>
              <a:rPr lang="en-US" b="1" dirty="0">
                <a:solidFill>
                  <a:srgbClr val="C00000"/>
                </a:solidFill>
              </a:rPr>
              <a:t>T</a:t>
            </a:r>
            <a:r>
              <a:rPr lang="en-US" b="1" baseline="-25000" dirty="0">
                <a:solidFill>
                  <a:srgbClr val="C00000"/>
                </a:solidFill>
              </a:rPr>
              <a:t>1</a:t>
            </a:r>
            <a:r>
              <a:rPr lang="en-US" b="1" dirty="0">
                <a:solidFill>
                  <a:srgbClr val="C00000"/>
                </a:solidFill>
              </a:rPr>
              <a:t> reads record R</a:t>
            </a:r>
            <a:r>
              <a:rPr lang="en-US" b="1" baseline="-25000" dirty="0">
                <a:solidFill>
                  <a:srgbClr val="C00000"/>
                </a:solidFill>
              </a:rPr>
              <a:t>a2</a:t>
            </a:r>
            <a:r>
              <a:rPr lang="en-US" b="1" dirty="0">
                <a:solidFill>
                  <a:srgbClr val="C00000"/>
                </a:solidFill>
              </a:rPr>
              <a:t> in file </a:t>
            </a:r>
            <a:r>
              <a:rPr lang="en-US" b="1" dirty="0" err="1">
                <a:solidFill>
                  <a:srgbClr val="C00000"/>
                </a:solidFill>
              </a:rPr>
              <a:t>F</a:t>
            </a:r>
            <a:r>
              <a:rPr lang="en-US" b="1" baseline="-25000" dirty="0" err="1">
                <a:solidFill>
                  <a:srgbClr val="C00000"/>
                </a:solidFill>
              </a:rPr>
              <a:t>a</a:t>
            </a:r>
            <a:r>
              <a:rPr lang="en-US" dirty="0"/>
              <a:t>. Then, T</a:t>
            </a:r>
            <a:r>
              <a:rPr lang="en-US" baseline="-25000" dirty="0"/>
              <a:t>1</a:t>
            </a:r>
            <a:r>
              <a:rPr lang="en-US" dirty="0"/>
              <a:t> needs to lock the database, area </a:t>
            </a:r>
            <a:r>
              <a:rPr lang="en-US" b="1" dirty="0">
                <a:solidFill>
                  <a:srgbClr val="0033CC"/>
                </a:solidFill>
              </a:rPr>
              <a:t>A</a:t>
            </a:r>
            <a:r>
              <a:rPr lang="en-US" b="1" baseline="-25000" dirty="0">
                <a:solidFill>
                  <a:srgbClr val="0033CC"/>
                </a:solidFill>
              </a:rPr>
              <a:t>1</a:t>
            </a:r>
            <a:r>
              <a:rPr lang="en-US" b="1" dirty="0">
                <a:solidFill>
                  <a:srgbClr val="0033CC"/>
                </a:solidFill>
              </a:rPr>
              <a:t>, and </a:t>
            </a:r>
            <a:r>
              <a:rPr lang="en-US" b="1" dirty="0" err="1">
                <a:solidFill>
                  <a:srgbClr val="0033CC"/>
                </a:solidFill>
              </a:rPr>
              <a:t>F</a:t>
            </a:r>
            <a:r>
              <a:rPr lang="en-US" b="1" baseline="-25000" dirty="0" err="1">
                <a:solidFill>
                  <a:srgbClr val="0033CC"/>
                </a:solidFill>
              </a:rPr>
              <a:t>a</a:t>
            </a:r>
            <a:r>
              <a:rPr lang="en-US" b="1" dirty="0">
                <a:solidFill>
                  <a:srgbClr val="0033CC"/>
                </a:solidFill>
              </a:rPr>
              <a:t> in IS mode </a:t>
            </a:r>
            <a:r>
              <a:rPr lang="en-US" dirty="0"/>
              <a:t>(and in that order), and finally to lock </a:t>
            </a:r>
            <a:r>
              <a:rPr lang="en-US" b="1" dirty="0">
                <a:solidFill>
                  <a:srgbClr val="0033CC"/>
                </a:solidFill>
              </a:rPr>
              <a:t>R</a:t>
            </a:r>
            <a:r>
              <a:rPr lang="en-US" b="1" baseline="-25000" dirty="0">
                <a:solidFill>
                  <a:srgbClr val="0033CC"/>
                </a:solidFill>
              </a:rPr>
              <a:t>a2</a:t>
            </a:r>
            <a:r>
              <a:rPr lang="en-US" b="1" dirty="0">
                <a:solidFill>
                  <a:srgbClr val="0033CC"/>
                </a:solidFill>
              </a:rPr>
              <a:t> in S mode</a:t>
            </a:r>
            <a:r>
              <a:rPr lang="en-US" dirty="0"/>
              <a:t>.</a:t>
            </a:r>
          </a:p>
          <a:p>
            <a:pPr fontAlgn="base">
              <a:lnSpc>
                <a:spcPct val="170000"/>
              </a:lnSpc>
            </a:pPr>
            <a:r>
              <a:rPr lang="en-US" dirty="0"/>
              <a:t>Say transaction </a:t>
            </a:r>
            <a:r>
              <a:rPr lang="en-US" b="1" dirty="0">
                <a:solidFill>
                  <a:srgbClr val="C00000"/>
                </a:solidFill>
              </a:rPr>
              <a:t>T</a:t>
            </a:r>
            <a:r>
              <a:rPr lang="en-US" b="1" baseline="-25000" dirty="0">
                <a:solidFill>
                  <a:srgbClr val="C00000"/>
                </a:solidFill>
              </a:rPr>
              <a:t>2</a:t>
            </a:r>
            <a:r>
              <a:rPr lang="en-US" b="1" dirty="0">
                <a:solidFill>
                  <a:srgbClr val="C00000"/>
                </a:solidFill>
              </a:rPr>
              <a:t> modifies record R</a:t>
            </a:r>
            <a:r>
              <a:rPr lang="en-US" b="1" baseline="-25000" dirty="0">
                <a:solidFill>
                  <a:srgbClr val="C00000"/>
                </a:solidFill>
              </a:rPr>
              <a:t>a9</a:t>
            </a:r>
            <a:r>
              <a:rPr lang="en-US" b="1" dirty="0">
                <a:solidFill>
                  <a:srgbClr val="C00000"/>
                </a:solidFill>
              </a:rPr>
              <a:t> in file </a:t>
            </a:r>
            <a:r>
              <a:rPr lang="en-US" b="1" dirty="0" err="1">
                <a:solidFill>
                  <a:srgbClr val="C00000"/>
                </a:solidFill>
              </a:rPr>
              <a:t>F</a:t>
            </a:r>
            <a:r>
              <a:rPr lang="en-US" b="1" baseline="-25000" dirty="0" err="1">
                <a:solidFill>
                  <a:srgbClr val="C00000"/>
                </a:solidFill>
              </a:rPr>
              <a:t>a</a:t>
            </a:r>
            <a:r>
              <a:rPr lang="en-US" dirty="0"/>
              <a:t> . Then, T</a:t>
            </a:r>
            <a:r>
              <a:rPr lang="en-US" baseline="-25000" dirty="0"/>
              <a:t>2</a:t>
            </a:r>
            <a:r>
              <a:rPr lang="en-US" dirty="0"/>
              <a:t> needs to lock the database, </a:t>
            </a:r>
            <a:r>
              <a:rPr lang="en-US" b="1" dirty="0">
                <a:solidFill>
                  <a:srgbClr val="0033CC"/>
                </a:solidFill>
              </a:rPr>
              <a:t>area A</a:t>
            </a:r>
            <a:r>
              <a:rPr lang="en-US" b="1" baseline="-25000" dirty="0">
                <a:solidFill>
                  <a:srgbClr val="0033CC"/>
                </a:solidFill>
              </a:rPr>
              <a:t>1</a:t>
            </a:r>
            <a:r>
              <a:rPr lang="en-US" b="1" dirty="0">
                <a:solidFill>
                  <a:srgbClr val="0033CC"/>
                </a:solidFill>
              </a:rPr>
              <a:t>, and file </a:t>
            </a:r>
            <a:r>
              <a:rPr lang="en-US" b="1" dirty="0" err="1">
                <a:solidFill>
                  <a:srgbClr val="0033CC"/>
                </a:solidFill>
              </a:rPr>
              <a:t>F</a:t>
            </a:r>
            <a:r>
              <a:rPr lang="en-US" b="1" baseline="-25000" dirty="0" err="1">
                <a:solidFill>
                  <a:srgbClr val="0033CC"/>
                </a:solidFill>
              </a:rPr>
              <a:t>a</a:t>
            </a:r>
            <a:r>
              <a:rPr lang="en-US" dirty="0"/>
              <a:t> (and in that order) in </a:t>
            </a:r>
            <a:r>
              <a:rPr lang="en-US" b="1" dirty="0">
                <a:solidFill>
                  <a:srgbClr val="0033CC"/>
                </a:solidFill>
              </a:rPr>
              <a:t>IX mode</a:t>
            </a:r>
            <a:r>
              <a:rPr lang="en-US" dirty="0"/>
              <a:t>, and at last to lock </a:t>
            </a:r>
            <a:r>
              <a:rPr lang="en-US" b="1" dirty="0">
                <a:solidFill>
                  <a:srgbClr val="0033CC"/>
                </a:solidFill>
              </a:rPr>
              <a:t>R</a:t>
            </a:r>
            <a:r>
              <a:rPr lang="en-US" b="1" baseline="-25000" dirty="0">
                <a:solidFill>
                  <a:srgbClr val="0033CC"/>
                </a:solidFill>
              </a:rPr>
              <a:t>a9</a:t>
            </a:r>
            <a:r>
              <a:rPr lang="en-US" b="1" dirty="0">
                <a:solidFill>
                  <a:srgbClr val="0033CC"/>
                </a:solidFill>
              </a:rPr>
              <a:t> in X mode.</a:t>
            </a:r>
          </a:p>
          <a:p>
            <a:pPr fontAlgn="base">
              <a:lnSpc>
                <a:spcPct val="170000"/>
              </a:lnSpc>
            </a:pPr>
            <a:r>
              <a:rPr lang="en-US" dirty="0"/>
              <a:t>Say transaction </a:t>
            </a:r>
            <a:r>
              <a:rPr lang="en-US" b="1" dirty="0">
                <a:solidFill>
                  <a:srgbClr val="C00000"/>
                </a:solidFill>
              </a:rPr>
              <a:t>T</a:t>
            </a:r>
            <a:r>
              <a:rPr lang="en-US" b="1" baseline="-25000" dirty="0">
                <a:solidFill>
                  <a:srgbClr val="C00000"/>
                </a:solidFill>
              </a:rPr>
              <a:t>3</a:t>
            </a:r>
            <a:r>
              <a:rPr lang="en-US" b="1" dirty="0">
                <a:solidFill>
                  <a:srgbClr val="C00000"/>
                </a:solidFill>
              </a:rPr>
              <a:t> reads all the records in file </a:t>
            </a:r>
            <a:r>
              <a:rPr lang="en-US" b="1" dirty="0" err="1">
                <a:solidFill>
                  <a:srgbClr val="C00000"/>
                </a:solidFill>
              </a:rPr>
              <a:t>F</a:t>
            </a:r>
            <a:r>
              <a:rPr lang="en-US" b="1" baseline="-25000" dirty="0" err="1">
                <a:solidFill>
                  <a:srgbClr val="C00000"/>
                </a:solidFill>
              </a:rPr>
              <a:t>a</a:t>
            </a:r>
            <a:r>
              <a:rPr lang="en-US" dirty="0"/>
              <a:t>. Then, T</a:t>
            </a:r>
            <a:r>
              <a:rPr lang="en-US" baseline="-25000" dirty="0"/>
              <a:t>3</a:t>
            </a:r>
            <a:r>
              <a:rPr lang="en-US" dirty="0"/>
              <a:t> needs to lock the </a:t>
            </a:r>
            <a:r>
              <a:rPr lang="en-US" b="1" dirty="0">
                <a:solidFill>
                  <a:srgbClr val="0033CC"/>
                </a:solidFill>
              </a:rPr>
              <a:t>database and area A</a:t>
            </a:r>
            <a:r>
              <a:rPr lang="en-US" b="1" baseline="-25000" dirty="0">
                <a:solidFill>
                  <a:srgbClr val="0033CC"/>
                </a:solidFill>
              </a:rPr>
              <a:t>1</a:t>
            </a:r>
            <a:r>
              <a:rPr lang="en-US" b="1" dirty="0">
                <a:solidFill>
                  <a:srgbClr val="0033CC"/>
                </a:solidFill>
              </a:rPr>
              <a:t> </a:t>
            </a:r>
            <a:r>
              <a:rPr lang="en-US" dirty="0"/>
              <a:t>(and in that order) in </a:t>
            </a:r>
            <a:r>
              <a:rPr lang="en-US" b="1" dirty="0">
                <a:solidFill>
                  <a:srgbClr val="0033CC"/>
                </a:solidFill>
              </a:rPr>
              <a:t>IS mode</a:t>
            </a:r>
            <a:r>
              <a:rPr lang="en-US" dirty="0"/>
              <a:t>, and at last to lock </a:t>
            </a:r>
            <a:r>
              <a:rPr lang="en-US" b="1" dirty="0" err="1">
                <a:solidFill>
                  <a:srgbClr val="0033CC"/>
                </a:solidFill>
              </a:rPr>
              <a:t>F</a:t>
            </a:r>
            <a:r>
              <a:rPr lang="en-US" b="1" baseline="-25000" dirty="0" err="1">
                <a:solidFill>
                  <a:srgbClr val="0033CC"/>
                </a:solidFill>
              </a:rPr>
              <a:t>a</a:t>
            </a:r>
            <a:r>
              <a:rPr lang="en-US" b="1" dirty="0">
                <a:solidFill>
                  <a:srgbClr val="0033CC"/>
                </a:solidFill>
              </a:rPr>
              <a:t> in S mode.</a:t>
            </a:r>
          </a:p>
          <a:p>
            <a:pPr fontAlgn="base">
              <a:lnSpc>
                <a:spcPct val="170000"/>
              </a:lnSpc>
            </a:pPr>
            <a:r>
              <a:rPr lang="en-US" dirty="0"/>
              <a:t>Say transaction </a:t>
            </a:r>
            <a:r>
              <a:rPr lang="en-US" b="1" dirty="0">
                <a:solidFill>
                  <a:srgbClr val="C00000"/>
                </a:solidFill>
              </a:rPr>
              <a:t>T</a:t>
            </a:r>
            <a:r>
              <a:rPr lang="en-US" b="1" baseline="-25000" dirty="0">
                <a:solidFill>
                  <a:srgbClr val="C00000"/>
                </a:solidFill>
              </a:rPr>
              <a:t>4</a:t>
            </a:r>
            <a:r>
              <a:rPr lang="en-US" b="1" dirty="0">
                <a:solidFill>
                  <a:srgbClr val="C00000"/>
                </a:solidFill>
              </a:rPr>
              <a:t> reads the entire database</a:t>
            </a:r>
            <a:r>
              <a:rPr lang="en-US" dirty="0"/>
              <a:t>. It can do so after locking the </a:t>
            </a:r>
            <a:r>
              <a:rPr lang="en-US" b="1" dirty="0">
                <a:solidFill>
                  <a:srgbClr val="0033CC"/>
                </a:solidFill>
              </a:rPr>
              <a:t>database in S mode.</a:t>
            </a:r>
          </a:p>
          <a:p>
            <a:pPr>
              <a:lnSpc>
                <a:spcPct val="17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Timestamp Ordering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7912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 Timestamp Ordering Protocol is </a:t>
            </a:r>
            <a:r>
              <a:rPr lang="en-US" b="1" dirty="0">
                <a:solidFill>
                  <a:srgbClr val="0033CC"/>
                </a:solidFill>
              </a:rPr>
              <a:t>used to order the transactions based on their Timestamps. </a:t>
            </a:r>
            <a:r>
              <a:rPr lang="en-US" dirty="0"/>
              <a:t>The order of transaction is nothing but the </a:t>
            </a:r>
            <a:r>
              <a:rPr lang="en-US" b="1" dirty="0">
                <a:solidFill>
                  <a:srgbClr val="FF0066"/>
                </a:solidFill>
              </a:rPr>
              <a:t>ascending order </a:t>
            </a:r>
            <a:r>
              <a:rPr lang="en-US" dirty="0"/>
              <a:t>of the transaction creation.</a:t>
            </a:r>
          </a:p>
          <a:p>
            <a:r>
              <a:rPr lang="en-US" dirty="0"/>
              <a:t>A </a:t>
            </a:r>
            <a:r>
              <a:rPr lang="en-US" b="1" dirty="0">
                <a:solidFill>
                  <a:srgbClr val="FF0066"/>
                </a:solidFill>
              </a:rPr>
              <a:t>timestamp is a unique identifier</a:t>
            </a:r>
            <a:r>
              <a:rPr lang="en-US" b="1" dirty="0"/>
              <a:t> </a:t>
            </a:r>
            <a:r>
              <a:rPr lang="en-US" dirty="0"/>
              <a:t>that is being </a:t>
            </a:r>
            <a:r>
              <a:rPr lang="en-US" dirty="0">
                <a:solidFill>
                  <a:srgbClr val="FF0066"/>
                </a:solidFill>
              </a:rPr>
              <a:t>created by the DBMS when a transaction enters </a:t>
            </a:r>
            <a:r>
              <a:rPr lang="en-US" dirty="0"/>
              <a:t>into the </a:t>
            </a:r>
            <a:r>
              <a:rPr lang="en-US" dirty="0">
                <a:solidFill>
                  <a:srgbClr val="FF0066"/>
                </a:solidFill>
              </a:rPr>
              <a:t>system.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33CC"/>
                </a:solidFill>
              </a:rPr>
              <a:t>priority of the older transaction is higher </a:t>
            </a:r>
            <a:r>
              <a:rPr lang="en-US" dirty="0"/>
              <a:t>that's why it executes first. 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rgbClr val="0033CC"/>
                </a:solidFill>
              </a:rPr>
              <a:t>determine the timestamp </a:t>
            </a:r>
            <a:r>
              <a:rPr lang="en-US" dirty="0"/>
              <a:t>of the transaction, this protocol uses </a:t>
            </a:r>
            <a:r>
              <a:rPr lang="en-US" b="1" dirty="0">
                <a:solidFill>
                  <a:srgbClr val="0033CC"/>
                </a:solidFill>
              </a:rPr>
              <a:t>system time or logical counter.</a:t>
            </a:r>
          </a:p>
          <a:p>
            <a:r>
              <a:rPr lang="en-US" dirty="0"/>
              <a:t>The lock-based protocol is used to manage the order between conflicting pairs among transactions at the execution time. But Timestamp based protocols start working as soon as a transaction is created.</a:t>
            </a:r>
          </a:p>
          <a:p>
            <a:endParaRPr lang="en-US" dirty="0"/>
          </a:p>
          <a:p>
            <a:r>
              <a:rPr lang="en-US" dirty="0"/>
              <a:t>Let's assume there are two transactions T1 and T2. Suppose the transaction </a:t>
            </a:r>
            <a:r>
              <a:rPr lang="en-US" b="1" dirty="0">
                <a:solidFill>
                  <a:srgbClr val="0033CC"/>
                </a:solidFill>
              </a:rPr>
              <a:t>T1</a:t>
            </a:r>
            <a:r>
              <a:rPr lang="en-US" dirty="0"/>
              <a:t> has entered the system at </a:t>
            </a:r>
            <a:r>
              <a:rPr lang="en-US" b="1" dirty="0">
                <a:solidFill>
                  <a:srgbClr val="0033CC"/>
                </a:solidFill>
              </a:rPr>
              <a:t>007 times </a:t>
            </a:r>
            <a:r>
              <a:rPr lang="en-US" dirty="0"/>
              <a:t>and transaction </a:t>
            </a:r>
            <a:r>
              <a:rPr lang="en-US" b="1" dirty="0">
                <a:solidFill>
                  <a:srgbClr val="0033CC"/>
                </a:solidFill>
              </a:rPr>
              <a:t>T2 </a:t>
            </a:r>
            <a:r>
              <a:rPr lang="en-US" dirty="0"/>
              <a:t>has entered the system at </a:t>
            </a:r>
            <a:r>
              <a:rPr lang="en-US" b="1" dirty="0">
                <a:solidFill>
                  <a:srgbClr val="0033CC"/>
                </a:solidFill>
              </a:rPr>
              <a:t>009 times. T1 has the higher priority</a:t>
            </a:r>
            <a:r>
              <a:rPr lang="en-US" dirty="0"/>
              <a:t>, so it executes first as it is entered the system first.</a:t>
            </a:r>
          </a:p>
          <a:p>
            <a:r>
              <a:rPr lang="en-US" dirty="0"/>
              <a:t>The timestamp ordering protocol </a:t>
            </a:r>
            <a:r>
              <a:rPr lang="en-US" b="1" dirty="0">
                <a:solidFill>
                  <a:srgbClr val="0033CC"/>
                </a:solidFill>
              </a:rPr>
              <a:t>also maintains the timestamp of last 'read' and 'write' operation on a data.</a:t>
            </a:r>
          </a:p>
          <a:p>
            <a:r>
              <a:rPr lang="en-US" dirty="0"/>
              <a:t>For example, let’s say an old transaction T1 timestamp is TS(T1) and a new transaction T2 enters into the system, timestamp assigned to T2 is TS(T2). Here TS(T1) &lt; TS(T2) so the </a:t>
            </a:r>
            <a:r>
              <a:rPr lang="en-US" b="1" dirty="0"/>
              <a:t>T1 has the higher priority because its timestamp is less than timestamp of T2</a:t>
            </a:r>
            <a:r>
              <a:rPr lang="en-US" dirty="0"/>
              <a:t>. T1 would be given the higher priority than T2. This is how timestamp based protocol maintains the </a:t>
            </a:r>
            <a:r>
              <a:rPr lang="en-US" b="1" dirty="0" err="1"/>
              <a:t>serializability</a:t>
            </a:r>
            <a:r>
              <a:rPr lang="en-US" b="1" dirty="0"/>
              <a:t> order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351212"/>
            <a:ext cx="914400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534400" cy="20574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33CC"/>
                </a:solidFill>
              </a:rPr>
              <a:t>conflict occurs </a:t>
            </a:r>
            <a:r>
              <a:rPr lang="en-US" dirty="0"/>
              <a:t>when an </a:t>
            </a:r>
            <a:r>
              <a:rPr lang="en-US" b="1" dirty="0">
                <a:solidFill>
                  <a:srgbClr val="0033CC"/>
                </a:solidFill>
              </a:rPr>
              <a:t>older transaction tries to read/write a value </a:t>
            </a:r>
            <a:r>
              <a:rPr lang="en-US" b="1" dirty="0">
                <a:solidFill>
                  <a:srgbClr val="FF0066"/>
                </a:solidFill>
              </a:rPr>
              <a:t>already read or written by a younger transaction</a:t>
            </a:r>
            <a:r>
              <a:rPr lang="en-US" dirty="0"/>
              <a:t>. Read or write proceeds only if the last update on that data item was carried out by an older transaction. </a:t>
            </a:r>
          </a:p>
          <a:p>
            <a:r>
              <a:rPr lang="en-US" dirty="0"/>
              <a:t>Conflict is resolved by </a:t>
            </a:r>
            <a:r>
              <a:rPr lang="en-US" b="1" dirty="0">
                <a:solidFill>
                  <a:srgbClr val="FF0066"/>
                </a:solidFill>
              </a:rPr>
              <a:t>rolling back and restarting transactions</a:t>
            </a:r>
            <a:r>
              <a:rPr lang="en-US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720869"/>
            <a:ext cx="7245451" cy="413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798195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52800"/>
            <a:ext cx="80962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805815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276600"/>
            <a:ext cx="7934325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0"/>
            <a:ext cx="813435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886200"/>
            <a:ext cx="76485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32209</TotalTime>
  <Words>3638</Words>
  <Application>Microsoft Office PowerPoint</Application>
  <PresentationFormat>On-screen Show (4:3)</PresentationFormat>
  <Paragraphs>412</Paragraphs>
  <Slides>64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Concurrency Control</vt:lpstr>
      <vt:lpstr>Transaction 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States of Transaction</vt:lpstr>
      <vt:lpstr>Schedule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Conflict equivalence</vt:lpstr>
      <vt:lpstr>Slide 27</vt:lpstr>
      <vt:lpstr>Slide 28</vt:lpstr>
      <vt:lpstr>Slide 29</vt:lpstr>
      <vt:lpstr>Slide 30</vt:lpstr>
      <vt:lpstr>Conflict serializability</vt:lpstr>
      <vt:lpstr>Slide 32</vt:lpstr>
      <vt:lpstr>Slide 33</vt:lpstr>
      <vt:lpstr>View serializability</vt:lpstr>
      <vt:lpstr>Slide 35</vt:lpstr>
      <vt:lpstr>Need of View-Serializability</vt:lpstr>
      <vt:lpstr>Recoverable Schedules</vt:lpstr>
      <vt:lpstr>Cascading and cascadless schedule</vt:lpstr>
      <vt:lpstr>Concurrency Control</vt:lpstr>
      <vt:lpstr>Lock-Based Protocols</vt:lpstr>
      <vt:lpstr>Lock Compatibility Matrix</vt:lpstr>
      <vt:lpstr>Slide 42</vt:lpstr>
      <vt:lpstr>Slide 43</vt:lpstr>
      <vt:lpstr>Slide 44</vt:lpstr>
      <vt:lpstr>deadlock</vt:lpstr>
      <vt:lpstr>Granting of Locks</vt:lpstr>
      <vt:lpstr>avoid starvation</vt:lpstr>
      <vt:lpstr>locking protocol</vt:lpstr>
      <vt:lpstr>Two-Phase Locking Protocol</vt:lpstr>
      <vt:lpstr>Slide 50</vt:lpstr>
      <vt:lpstr>Slide 51</vt:lpstr>
      <vt:lpstr>Cascading rollback</vt:lpstr>
      <vt:lpstr>Slide 53</vt:lpstr>
      <vt:lpstr>Implementation of Locking</vt:lpstr>
      <vt:lpstr>Slide 55</vt:lpstr>
      <vt:lpstr>Slide 56</vt:lpstr>
      <vt:lpstr>Slide 57</vt:lpstr>
      <vt:lpstr>Graph Based Concurrency Control Protocol </vt:lpstr>
      <vt:lpstr>Multiple Granularity</vt:lpstr>
      <vt:lpstr>Slide 60</vt:lpstr>
      <vt:lpstr>Compatibility matrix</vt:lpstr>
      <vt:lpstr>Slide 62</vt:lpstr>
      <vt:lpstr>Timestamp Ordering Protocol</vt:lpstr>
      <vt:lpstr>Slide 64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Concurrency Control</dc:title>
  <dc:creator>HP</dc:creator>
  <cp:lastModifiedBy>Hema</cp:lastModifiedBy>
  <cp:revision>151</cp:revision>
  <dcterms:created xsi:type="dcterms:W3CDTF">2022-12-13T23:03:17Z</dcterms:created>
  <dcterms:modified xsi:type="dcterms:W3CDTF">2023-11-24T12:06:01Z</dcterms:modified>
</cp:coreProperties>
</file>